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8" r:id="rId2"/>
    <p:sldId id="261" r:id="rId3"/>
    <p:sldId id="274" r:id="rId4"/>
    <p:sldId id="276" r:id="rId5"/>
    <p:sldId id="275" r:id="rId6"/>
    <p:sldId id="277" r:id="rId7"/>
    <p:sldId id="262" r:id="rId8"/>
    <p:sldId id="290" r:id="rId9"/>
    <p:sldId id="295" r:id="rId10"/>
    <p:sldId id="297" r:id="rId11"/>
    <p:sldId id="299" r:id="rId12"/>
    <p:sldId id="296" r:id="rId13"/>
    <p:sldId id="300" r:id="rId14"/>
    <p:sldId id="298" r:id="rId15"/>
    <p:sldId id="304" r:id="rId16"/>
    <p:sldId id="302" r:id="rId17"/>
    <p:sldId id="268" r:id="rId18"/>
    <p:sldId id="269" r:id="rId19"/>
    <p:sldId id="270" r:id="rId20"/>
    <p:sldId id="292" r:id="rId21"/>
    <p:sldId id="294" r:id="rId22"/>
    <p:sldId id="291" r:id="rId23"/>
    <p:sldId id="265" r:id="rId24"/>
    <p:sldId id="305" r:id="rId25"/>
    <p:sldId id="309" r:id="rId26"/>
    <p:sldId id="310" r:id="rId27"/>
    <p:sldId id="320" r:id="rId28"/>
    <p:sldId id="282" r:id="rId29"/>
    <p:sldId id="308" r:id="rId30"/>
    <p:sldId id="287" r:id="rId31"/>
    <p:sldId id="289" r:id="rId32"/>
    <p:sldId id="288" r:id="rId3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96" autoAdjust="0"/>
    <p:restoredTop sz="94660"/>
  </p:normalViewPr>
  <p:slideViewPr>
    <p:cSldViewPr snapToGrid="0">
      <p:cViewPr varScale="1">
        <p:scale>
          <a:sx n="64" d="100"/>
          <a:sy n="64" d="100"/>
        </p:scale>
        <p:origin x="412" y="32"/>
      </p:cViewPr>
      <p:guideLst/>
    </p:cSldViewPr>
  </p:slideViewPr>
  <p:notesTextViewPr>
    <p:cViewPr>
      <p:scale>
        <a:sx n="1" d="1"/>
        <a:sy n="1" d="1"/>
      </p:scale>
      <p:origin x="0" y="0"/>
    </p:cViewPr>
  </p:notesTextViewPr>
  <p:sorterViewPr>
    <p:cViewPr varScale="1">
      <p:scale>
        <a:sx n="1" d="1"/>
        <a:sy n="1" d="1"/>
      </p:scale>
      <p:origin x="0" y="-22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r>
              <a:rPr lang="en-US"/>
              <a:t>Healthcare's Energy &amp; Climate Solutions                       Todd L Sack MD FACP</a:t>
            </a:r>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r>
              <a:rPr lang="en-US"/>
              <a:t>1/22/2020</a:t>
            </a:r>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00ECFD03-BE00-4F19-A9A0-F0F45D2B3C29}" type="slidenum">
              <a:rPr lang="en-US" smtClean="0"/>
              <a:t>‹#›</a:t>
            </a:fld>
            <a:endParaRPr lang="en-US"/>
          </a:p>
        </p:txBody>
      </p:sp>
    </p:spTree>
    <p:extLst>
      <p:ext uri="{BB962C8B-B14F-4D97-AF65-F5344CB8AC3E}">
        <p14:creationId xmlns:p14="http://schemas.microsoft.com/office/powerpoint/2010/main" val="72686046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r>
              <a:rPr lang="en-US"/>
              <a:t>Healthcare's Energy &amp; Climate Solutions                       Todd L Sack MD FACP</a:t>
            </a:r>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r>
              <a:rPr lang="en-US"/>
              <a:t>1/22/2020</a:t>
            </a:r>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5ACC7F34-76BC-4C94-AA92-B61F5352ED3D}" type="slidenum">
              <a:rPr lang="en-US" smtClean="0"/>
              <a:t>‹#›</a:t>
            </a:fld>
            <a:endParaRPr lang="en-US"/>
          </a:p>
        </p:txBody>
      </p:sp>
    </p:spTree>
    <p:extLst>
      <p:ext uri="{BB962C8B-B14F-4D97-AF65-F5344CB8AC3E}">
        <p14:creationId xmlns:p14="http://schemas.microsoft.com/office/powerpoint/2010/main" val="140802404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charset="0"/>
              <a:ea typeface="ＭＳ Ｐゴシック" charset="0"/>
              <a:cs typeface="ＭＳ Ｐゴシック" charset="0"/>
            </a:endParaRPr>
          </a:p>
        </p:txBody>
      </p:sp>
      <p:sp>
        <p:nvSpPr>
          <p:cNvPr id="2" name="Date Placeholder 1"/>
          <p:cNvSpPr>
            <a:spLocks noGrp="1"/>
          </p:cNvSpPr>
          <p:nvPr>
            <p:ph type="dt" idx="10"/>
          </p:nvPr>
        </p:nvSpPr>
        <p:spPr>
          <a:xfrm>
            <a:off x="4142332" y="1"/>
            <a:ext cx="3168958" cy="481525"/>
          </a:xfrm>
          <a:prstGeom prst="rect">
            <a:avLst/>
          </a:prstGeom>
        </p:spPr>
        <p:txBody>
          <a:bodyPr lIns="94030" tIns="47014" rIns="94030" bIns="47014"/>
          <a:lstStyle/>
          <a:p>
            <a:r>
              <a:rPr lang="en-US"/>
              <a:t>1/22/2020</a:t>
            </a:r>
            <a:endParaRPr lang="en-US" dirty="0"/>
          </a:p>
        </p:txBody>
      </p:sp>
      <p:sp>
        <p:nvSpPr>
          <p:cNvPr id="3" name="Header Placeholder 2"/>
          <p:cNvSpPr>
            <a:spLocks noGrp="1"/>
          </p:cNvSpPr>
          <p:nvPr>
            <p:ph type="hdr" sz="quarter" idx="11"/>
          </p:nvPr>
        </p:nvSpPr>
        <p:spPr/>
        <p:txBody>
          <a:bodyPr/>
          <a:lstStyle/>
          <a:p>
            <a:r>
              <a:rPr lang="en-US"/>
              <a:t>Healthcare's Energy &amp; Climate Solutions                       Todd L Sack MD FACP</a:t>
            </a:r>
            <a:endParaRPr lang="en-US" dirty="0"/>
          </a:p>
        </p:txBody>
      </p:sp>
      <p:sp>
        <p:nvSpPr>
          <p:cNvPr id="4" name="Slide Number Placeholder 3"/>
          <p:cNvSpPr>
            <a:spLocks noGrp="1"/>
          </p:cNvSpPr>
          <p:nvPr>
            <p:ph type="sldNum" sz="quarter" idx="12"/>
          </p:nvPr>
        </p:nvSpPr>
        <p:spPr/>
        <p:txBody>
          <a:bodyPr/>
          <a:lstStyle/>
          <a:p>
            <a:fld id="{875BFA82-79CC-4639-90A1-7CF7DF6B636A}" type="slidenum">
              <a:rPr lang="en-US" smtClean="0"/>
              <a:t>6</a:t>
            </a:fld>
            <a:endParaRPr lang="en-US" dirty="0"/>
          </a:p>
        </p:txBody>
      </p:sp>
    </p:spTree>
    <p:extLst>
      <p:ext uri="{BB962C8B-B14F-4D97-AF65-F5344CB8AC3E}">
        <p14:creationId xmlns:p14="http://schemas.microsoft.com/office/powerpoint/2010/main" val="147604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Healthcare's Energy &amp; Climate Solutions                       Todd L Sack MD FACP</a:t>
            </a:r>
          </a:p>
        </p:txBody>
      </p:sp>
      <p:sp>
        <p:nvSpPr>
          <p:cNvPr id="5" name="Date Placeholder 4"/>
          <p:cNvSpPr>
            <a:spLocks noGrp="1"/>
          </p:cNvSpPr>
          <p:nvPr>
            <p:ph type="dt" idx="11"/>
          </p:nvPr>
        </p:nvSpPr>
        <p:spPr/>
        <p:txBody>
          <a:bodyPr/>
          <a:lstStyle/>
          <a:p>
            <a:r>
              <a:rPr lang="en-US"/>
              <a:t>1/22/2020</a:t>
            </a:r>
          </a:p>
        </p:txBody>
      </p:sp>
      <p:sp>
        <p:nvSpPr>
          <p:cNvPr id="6" name="Slide Number Placeholder 5"/>
          <p:cNvSpPr>
            <a:spLocks noGrp="1"/>
          </p:cNvSpPr>
          <p:nvPr>
            <p:ph type="sldNum" sz="quarter" idx="12"/>
          </p:nvPr>
        </p:nvSpPr>
        <p:spPr/>
        <p:txBody>
          <a:bodyPr/>
          <a:lstStyle/>
          <a:p>
            <a:fld id="{5ACC7F34-76BC-4C94-AA92-B61F5352ED3D}" type="slidenum">
              <a:rPr lang="en-US" smtClean="0"/>
              <a:t>14</a:t>
            </a:fld>
            <a:endParaRPr lang="en-US"/>
          </a:p>
        </p:txBody>
      </p:sp>
    </p:spTree>
    <p:extLst>
      <p:ext uri="{BB962C8B-B14F-4D97-AF65-F5344CB8AC3E}">
        <p14:creationId xmlns:p14="http://schemas.microsoft.com/office/powerpoint/2010/main" val="213250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Scope:  how many doctor offices are there worldwide (I’m researching this)</a:t>
            </a:r>
          </a:p>
          <a:p>
            <a:pPr eaLnBrk="1" hangingPunct="1">
              <a:spcBef>
                <a:spcPct val="0"/>
              </a:spcBef>
            </a:pPr>
            <a:r>
              <a:rPr lang="en-US"/>
              <a:t>Environmental impacts: direct: by subject (general)</a:t>
            </a:r>
          </a:p>
          <a:p>
            <a:pPr eaLnBrk="1" hangingPunct="1">
              <a:spcBef>
                <a:spcPct val="0"/>
              </a:spcBef>
            </a:pPr>
            <a:r>
              <a:rPr lang="en-US"/>
              <a:t>Impacts:  indirect</a:t>
            </a:r>
          </a:p>
          <a:p>
            <a:pPr eaLnBrk="1" hangingPunct="1">
              <a:spcBef>
                <a:spcPct val="0"/>
              </a:spcBef>
            </a:pPr>
            <a:r>
              <a:rPr lang="en-US"/>
              <a:t>Unique environmental issues in doctor offices</a:t>
            </a:r>
          </a:p>
          <a:p>
            <a:pPr eaLnBrk="1" hangingPunct="1">
              <a:spcBef>
                <a:spcPct val="0"/>
              </a:spcBef>
            </a:pPr>
            <a:endParaRPr lang="en-US"/>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0EABC8-1586-440D-851E-AA4D8433AA18}" type="slidenum">
              <a:rPr lang="en-US" smtClean="0"/>
              <a:pPr/>
              <a:t>22</a:t>
            </a:fld>
            <a:endParaRPr lang="en-US"/>
          </a:p>
        </p:txBody>
      </p:sp>
      <p:sp>
        <p:nvSpPr>
          <p:cNvPr id="3584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t>Healthcare's Energy &amp; Climate Solutions                       Todd L Sack MD FACP</a:t>
            </a:r>
          </a:p>
        </p:txBody>
      </p:sp>
      <p:sp>
        <p:nvSpPr>
          <p:cNvPr id="6" name="Date Placeholder 5"/>
          <p:cNvSpPr>
            <a:spLocks noGrp="1"/>
          </p:cNvSpPr>
          <p:nvPr>
            <p:ph type="dt" idx="10"/>
          </p:nvPr>
        </p:nvSpPr>
        <p:spPr/>
        <p:txBody>
          <a:bodyPr/>
          <a:lstStyle/>
          <a:p>
            <a:pPr>
              <a:defRPr/>
            </a:pPr>
            <a:r>
              <a:rPr lang="en-US"/>
              <a:t>1/22/2020</a:t>
            </a:r>
          </a:p>
        </p:txBody>
      </p:sp>
    </p:spTree>
    <p:extLst>
      <p:ext uri="{BB962C8B-B14F-4D97-AF65-F5344CB8AC3E}">
        <p14:creationId xmlns:p14="http://schemas.microsoft.com/office/powerpoint/2010/main" val="352407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Healthcare's Energy &amp; Climate Solutions                       Todd L Sack MD FACP</a:t>
            </a:r>
            <a:endParaRPr lang="en-US" dirty="0"/>
          </a:p>
        </p:txBody>
      </p:sp>
      <p:sp>
        <p:nvSpPr>
          <p:cNvPr id="5" name="Slide Number Placeholder 4"/>
          <p:cNvSpPr>
            <a:spLocks noGrp="1"/>
          </p:cNvSpPr>
          <p:nvPr>
            <p:ph type="sldNum" sz="quarter" idx="11"/>
          </p:nvPr>
        </p:nvSpPr>
        <p:spPr/>
        <p:txBody>
          <a:bodyPr/>
          <a:lstStyle/>
          <a:p>
            <a:fld id="{875BFA82-79CC-4639-90A1-7CF7DF6B636A}" type="slidenum">
              <a:rPr lang="en-US" smtClean="0"/>
              <a:t>28</a:t>
            </a:fld>
            <a:endParaRPr lang="en-US" dirty="0"/>
          </a:p>
        </p:txBody>
      </p:sp>
      <p:sp>
        <p:nvSpPr>
          <p:cNvPr id="6" name="Date Placeholder 5"/>
          <p:cNvSpPr>
            <a:spLocks noGrp="1"/>
          </p:cNvSpPr>
          <p:nvPr>
            <p:ph type="dt" idx="12"/>
          </p:nvPr>
        </p:nvSpPr>
        <p:spPr/>
        <p:txBody>
          <a:bodyPr/>
          <a:lstStyle/>
          <a:p>
            <a:r>
              <a:rPr lang="en-US"/>
              <a:t>1/22/2020</a:t>
            </a:r>
          </a:p>
        </p:txBody>
      </p:sp>
    </p:spTree>
    <p:extLst>
      <p:ext uri="{BB962C8B-B14F-4D97-AF65-F5344CB8AC3E}">
        <p14:creationId xmlns:p14="http://schemas.microsoft.com/office/powerpoint/2010/main" val="220863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Healthcare's Energy &amp; Climate Solutions                       Todd L Sack MD FACP</a:t>
            </a:r>
          </a:p>
        </p:txBody>
      </p:sp>
      <p:sp>
        <p:nvSpPr>
          <p:cNvPr id="5" name="Date Placeholder 4"/>
          <p:cNvSpPr>
            <a:spLocks noGrp="1"/>
          </p:cNvSpPr>
          <p:nvPr>
            <p:ph type="dt" idx="11"/>
          </p:nvPr>
        </p:nvSpPr>
        <p:spPr/>
        <p:txBody>
          <a:bodyPr/>
          <a:lstStyle/>
          <a:p>
            <a:r>
              <a:rPr lang="en-US"/>
              <a:t>1/22/2020</a:t>
            </a:r>
          </a:p>
        </p:txBody>
      </p:sp>
      <p:sp>
        <p:nvSpPr>
          <p:cNvPr id="6" name="Slide Number Placeholder 5"/>
          <p:cNvSpPr>
            <a:spLocks noGrp="1"/>
          </p:cNvSpPr>
          <p:nvPr>
            <p:ph type="sldNum" sz="quarter" idx="12"/>
          </p:nvPr>
        </p:nvSpPr>
        <p:spPr/>
        <p:txBody>
          <a:bodyPr/>
          <a:lstStyle/>
          <a:p>
            <a:fld id="{5ACC7F34-76BC-4C94-AA92-B61F5352ED3D}" type="slidenum">
              <a:rPr lang="en-US" smtClean="0"/>
              <a:t>29</a:t>
            </a:fld>
            <a:endParaRPr lang="en-US"/>
          </a:p>
        </p:txBody>
      </p:sp>
    </p:spTree>
    <p:extLst>
      <p:ext uri="{BB962C8B-B14F-4D97-AF65-F5344CB8AC3E}">
        <p14:creationId xmlns:p14="http://schemas.microsoft.com/office/powerpoint/2010/main" val="1520484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7306D9-E258-432A-9757-1C805F6A7B78}"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4227862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38E80-E0D9-4A71-B5D1-4DA82F095178}"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195594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9316BB-79B0-4516-8D82-5F2675B129EE}"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394793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332DAF-4D11-4E35-8C5E-AD438CFE63D1}"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82372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9C203B-94F7-4C12-BAB8-1827CDE68918}"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200459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4512F5-711B-48AF-A3A7-24B324C7520A}"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346603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78342-D183-42B8-804C-34DE57AD5A64}" type="datetime1">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198410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C178E0-2CC7-487A-B83F-80D147C28261}" type="datetime1">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321299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7592F-453E-4AA5-ACCE-0A401AF08611}" type="datetime1">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3805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D5EE6C-BC40-48BB-879D-9274AC251553}"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1672337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6C513-BC13-4960-947D-069CA96B25EB}"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33DB3-6193-47DB-AB55-332BDDB12E2D}" type="slidenum">
              <a:rPr lang="en-US" smtClean="0"/>
              <a:t>‹#›</a:t>
            </a:fld>
            <a:endParaRPr lang="en-US"/>
          </a:p>
        </p:txBody>
      </p:sp>
    </p:spTree>
    <p:extLst>
      <p:ext uri="{BB962C8B-B14F-4D97-AF65-F5344CB8AC3E}">
        <p14:creationId xmlns:p14="http://schemas.microsoft.com/office/powerpoint/2010/main" val="106214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1EDB1-2D02-4336-AAEA-8449DF672636}" type="datetime1">
              <a:rPr lang="en-US" smtClean="0"/>
              <a:t>3/2/2020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33DB3-6193-47DB-AB55-332BDDB12E2D}" type="slidenum">
              <a:rPr lang="en-US" smtClean="0"/>
              <a:t>‹#›</a:t>
            </a:fld>
            <a:endParaRPr lang="en-US"/>
          </a:p>
        </p:txBody>
      </p:sp>
    </p:spTree>
    <p:extLst>
      <p:ext uri="{BB962C8B-B14F-4D97-AF65-F5344CB8AC3E}">
        <p14:creationId xmlns:p14="http://schemas.microsoft.com/office/powerpoint/2010/main" val="20110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0138" y="975218"/>
            <a:ext cx="9144000" cy="2387600"/>
          </a:xfrm>
        </p:spPr>
        <p:txBody>
          <a:bodyPr/>
          <a:lstStyle/>
          <a:p>
            <a:endParaRPr lang="en-US" dirty="0"/>
          </a:p>
        </p:txBody>
      </p:sp>
      <p:sp>
        <p:nvSpPr>
          <p:cNvPr id="3" name="Subtitle 2"/>
          <p:cNvSpPr>
            <a:spLocks noGrp="1"/>
          </p:cNvSpPr>
          <p:nvPr>
            <p:ph type="subTitle" idx="1"/>
          </p:nvPr>
        </p:nvSpPr>
        <p:spPr>
          <a:xfrm>
            <a:off x="7374468" y="7630509"/>
            <a:ext cx="897174" cy="1811187"/>
          </a:xfrm>
          <a:solidFill>
            <a:srgbClr val="00B0F0"/>
          </a:solidFill>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467" y="-42557"/>
            <a:ext cx="8373533" cy="6879536"/>
          </a:xfrm>
          <a:prstGeom prst="rect">
            <a:avLst/>
          </a:prstGeom>
        </p:spPr>
      </p:pic>
      <p:sp>
        <p:nvSpPr>
          <p:cNvPr id="5" name="TextBox 4"/>
          <p:cNvSpPr txBox="1"/>
          <p:nvPr/>
        </p:nvSpPr>
        <p:spPr>
          <a:xfrm>
            <a:off x="219477" y="466331"/>
            <a:ext cx="11100164" cy="1446550"/>
          </a:xfrm>
          <a:prstGeom prst="rect">
            <a:avLst/>
          </a:prstGeom>
          <a:solidFill>
            <a:srgbClr val="00B0F0"/>
          </a:solidFill>
        </p:spPr>
        <p:txBody>
          <a:bodyPr wrap="square" rtlCol="0">
            <a:spAutoFit/>
          </a:bodyPr>
          <a:lstStyle/>
          <a:p>
            <a:r>
              <a:rPr lang="en-US" sz="4400" b="1" dirty="0"/>
              <a:t>“The Climate Change Crisis:</a:t>
            </a:r>
          </a:p>
          <a:p>
            <a:r>
              <a:rPr lang="en-US" sz="4400" b="1" dirty="0"/>
              <a:t>          Healthcare’s Energy &amp; Climate Solutions”</a:t>
            </a:r>
          </a:p>
        </p:txBody>
      </p:sp>
      <p:sp>
        <p:nvSpPr>
          <p:cNvPr id="7" name="TextBox 6"/>
          <p:cNvSpPr txBox="1"/>
          <p:nvPr/>
        </p:nvSpPr>
        <p:spPr>
          <a:xfrm>
            <a:off x="4430125" y="3963149"/>
            <a:ext cx="6095414" cy="2677656"/>
          </a:xfrm>
          <a:prstGeom prst="rect">
            <a:avLst/>
          </a:prstGeom>
          <a:solidFill>
            <a:srgbClr val="00B0F0"/>
          </a:solidFill>
        </p:spPr>
        <p:txBody>
          <a:bodyPr wrap="square" rtlCol="0">
            <a:spAutoFit/>
          </a:bodyPr>
          <a:lstStyle/>
          <a:p>
            <a:r>
              <a:rPr lang="en-US" sz="2800" dirty="0"/>
              <a:t>Todd L Sack, MD  FACP</a:t>
            </a:r>
          </a:p>
          <a:p>
            <a:r>
              <a:rPr lang="en-US" sz="2800" dirty="0"/>
              <a:t>Editor, www.MyGreenDoctor.org</a:t>
            </a:r>
          </a:p>
          <a:p>
            <a:r>
              <a:rPr lang="en-US" sz="2800" dirty="0"/>
              <a:t>Jacksonville, Florida</a:t>
            </a:r>
          </a:p>
          <a:p>
            <a:r>
              <a:rPr lang="en-US" sz="2800" dirty="0"/>
              <a:t>tsack8@gmail.com  904-403-6446</a:t>
            </a:r>
          </a:p>
          <a:p>
            <a:endParaRPr lang="en-US" sz="2800" dirty="0"/>
          </a:p>
          <a:p>
            <a:r>
              <a:rPr lang="en-US" sz="2800" i="1" dirty="0"/>
              <a:t>“I have no financial interests to disclose.”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4483" t="34330" r="12988" b="10804"/>
          <a:stretch/>
        </p:blipFill>
        <p:spPr>
          <a:xfrm>
            <a:off x="219477" y="2421768"/>
            <a:ext cx="3888827" cy="3762703"/>
          </a:xfrm>
          <a:prstGeom prst="rect">
            <a:avLst/>
          </a:prstGeom>
        </p:spPr>
      </p:pic>
    </p:spTree>
    <p:extLst>
      <p:ext uri="{BB962C8B-B14F-4D97-AF65-F5344CB8AC3E}">
        <p14:creationId xmlns:p14="http://schemas.microsoft.com/office/powerpoint/2010/main" val="3722133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38897"/>
          </a:xfrm>
          <a:solidFill>
            <a:srgbClr val="00B0F0"/>
          </a:solidFill>
        </p:spPr>
        <p:txBody>
          <a:bodyPr/>
          <a:lstStyle/>
          <a:p>
            <a:r>
              <a:rPr lang="en-US" b="1" dirty="0">
                <a:latin typeface="+mn-lt"/>
              </a:rPr>
              <a:t>          Are health professionals ready to help?</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796" y="838899"/>
            <a:ext cx="8615494" cy="6019101"/>
          </a:xfrm>
        </p:spPr>
      </p:pic>
    </p:spTree>
    <p:extLst>
      <p:ext uri="{BB962C8B-B14F-4D97-AF65-F5344CB8AC3E}">
        <p14:creationId xmlns:p14="http://schemas.microsoft.com/office/powerpoint/2010/main" val="342335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38897"/>
          </a:xfrm>
          <a:solidFill>
            <a:srgbClr val="00B0F0"/>
          </a:solidFill>
        </p:spPr>
        <p:txBody>
          <a:bodyPr>
            <a:normAutofit/>
          </a:bodyPr>
          <a:lstStyle/>
          <a:p>
            <a:r>
              <a:rPr lang="en-US" sz="3600" b="1" dirty="0">
                <a:latin typeface="+mn-lt"/>
              </a:rPr>
              <a:t>   Survey:  Do Health Professionals Believe They Should Lead?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56346"/>
            <a:ext cx="12205982" cy="54108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814" y="5939406"/>
            <a:ext cx="1553199" cy="735918"/>
          </a:xfrm>
          <a:prstGeom prst="rect">
            <a:avLst/>
          </a:prstGeom>
        </p:spPr>
      </p:pic>
    </p:spTree>
    <p:extLst>
      <p:ext uri="{BB962C8B-B14F-4D97-AF65-F5344CB8AC3E}">
        <p14:creationId xmlns:p14="http://schemas.microsoft.com/office/powerpoint/2010/main" val="324202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38897"/>
          </a:xfrm>
          <a:solidFill>
            <a:srgbClr val="00B0F0"/>
          </a:solidFill>
        </p:spPr>
        <p:txBody>
          <a:bodyPr/>
          <a:lstStyle/>
          <a:p>
            <a:r>
              <a:rPr lang="en-US" b="1" dirty="0">
                <a:latin typeface="+mn-lt"/>
              </a:rPr>
              <a:t>         Are Health Professionals Prepared to Lead?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899"/>
            <a:ext cx="12192000" cy="560384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814" y="5939406"/>
            <a:ext cx="1553199" cy="735918"/>
          </a:xfrm>
          <a:prstGeom prst="rect">
            <a:avLst/>
          </a:prstGeom>
        </p:spPr>
      </p:pic>
    </p:spTree>
    <p:extLst>
      <p:ext uri="{BB962C8B-B14F-4D97-AF65-F5344CB8AC3E}">
        <p14:creationId xmlns:p14="http://schemas.microsoft.com/office/powerpoint/2010/main" val="327179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38897"/>
          </a:xfrm>
          <a:solidFill>
            <a:srgbClr val="00B0F0"/>
          </a:solidFill>
        </p:spPr>
        <p:txBody>
          <a:bodyPr>
            <a:normAutofit fontScale="90000"/>
          </a:bodyPr>
          <a:lstStyle/>
          <a:p>
            <a:r>
              <a:rPr lang="en-US" b="1" dirty="0">
                <a:latin typeface="+mn-lt"/>
              </a:rPr>
              <a:t>   Survey:  Resources Requested by Health Professionals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899"/>
            <a:ext cx="12192000" cy="55535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203" y="5937987"/>
            <a:ext cx="1553199" cy="735918"/>
          </a:xfrm>
          <a:prstGeom prst="rect">
            <a:avLst/>
          </a:prstGeom>
        </p:spPr>
      </p:pic>
    </p:spTree>
    <p:extLst>
      <p:ext uri="{BB962C8B-B14F-4D97-AF65-F5344CB8AC3E}">
        <p14:creationId xmlns:p14="http://schemas.microsoft.com/office/powerpoint/2010/main" val="1055082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38897"/>
          </a:xfrm>
          <a:solidFill>
            <a:srgbClr val="00B0F0"/>
          </a:solidFill>
        </p:spPr>
        <p:txBody>
          <a:bodyPr>
            <a:normAutofit/>
          </a:bodyPr>
          <a:lstStyle/>
          <a:p>
            <a:r>
              <a:rPr lang="en-US" b="1" dirty="0">
                <a:latin typeface="+mn-lt"/>
              </a:rPr>
              <a:t>    Survey:  Do Health Professionals Want Training?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8900"/>
            <a:ext cx="12192000" cy="562901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814" y="5939406"/>
            <a:ext cx="1553199" cy="735918"/>
          </a:xfrm>
          <a:prstGeom prst="rect">
            <a:avLst/>
          </a:prstGeom>
        </p:spPr>
      </p:pic>
    </p:spTree>
    <p:extLst>
      <p:ext uri="{BB962C8B-B14F-4D97-AF65-F5344CB8AC3E}">
        <p14:creationId xmlns:p14="http://schemas.microsoft.com/office/powerpoint/2010/main" val="347110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098957"/>
          </a:xfrm>
          <a:solidFill>
            <a:srgbClr val="00B0F0"/>
          </a:solidFill>
        </p:spPr>
        <p:txBody>
          <a:bodyPr>
            <a:normAutofit fontScale="90000"/>
          </a:bodyPr>
          <a:lstStyle/>
          <a:p>
            <a:r>
              <a:rPr lang="en-US" b="1" dirty="0"/>
              <a:t>     </a:t>
            </a:r>
            <a:r>
              <a:rPr lang="en-US" b="1" dirty="0">
                <a:latin typeface="+mn-lt"/>
              </a:rPr>
              <a:t>Health Professional Societies with Climate Policies</a:t>
            </a:r>
            <a:br>
              <a:rPr lang="en-US" b="1" dirty="0">
                <a:latin typeface="+mn-lt"/>
              </a:rPr>
            </a:br>
            <a:r>
              <a:rPr lang="en-US" b="1" dirty="0">
                <a:latin typeface="+mn-lt"/>
              </a:rPr>
              <a:t>                                     </a:t>
            </a:r>
            <a:r>
              <a:rPr lang="en-US" sz="3600" b="1" dirty="0">
                <a:latin typeface="+mn-lt"/>
              </a:rPr>
              <a:t>(partial list, 2020)</a:t>
            </a:r>
            <a:endParaRPr lang="en-US" sz="3600" dirty="0">
              <a:latin typeface="+mn-lt"/>
            </a:endParaRPr>
          </a:p>
        </p:txBody>
      </p:sp>
      <p:sp>
        <p:nvSpPr>
          <p:cNvPr id="3" name="Text Placeholder 2"/>
          <p:cNvSpPr>
            <a:spLocks noGrp="1"/>
          </p:cNvSpPr>
          <p:nvPr>
            <p:ph type="body" idx="1"/>
          </p:nvPr>
        </p:nvSpPr>
        <p:spPr>
          <a:xfrm>
            <a:off x="5745906" y="7013575"/>
            <a:ext cx="1116289" cy="539065"/>
          </a:xfrm>
        </p:spPr>
        <p:txBody>
          <a:bodyPr/>
          <a:lstStyle/>
          <a:p>
            <a:endParaRPr lang="en-US" dirty="0"/>
          </a:p>
        </p:txBody>
      </p:sp>
      <p:sp>
        <p:nvSpPr>
          <p:cNvPr id="4" name="Content Placeholder 3"/>
          <p:cNvSpPr>
            <a:spLocks noGrp="1"/>
          </p:cNvSpPr>
          <p:nvPr>
            <p:ph sz="half" idx="2"/>
          </p:nvPr>
        </p:nvSpPr>
        <p:spPr>
          <a:xfrm>
            <a:off x="257815" y="1694955"/>
            <a:ext cx="5838184" cy="5318620"/>
          </a:xfrm>
        </p:spPr>
        <p:txBody>
          <a:bodyPr/>
          <a:lstStyle/>
          <a:p>
            <a:r>
              <a:rPr lang="en-US" sz="2400" dirty="0"/>
              <a:t>Alliance of Nurses for a Healthy Environment</a:t>
            </a:r>
          </a:p>
          <a:p>
            <a:r>
              <a:rPr lang="en-US" sz="2400" dirty="0"/>
              <a:t>American Medical Association</a:t>
            </a:r>
          </a:p>
          <a:p>
            <a:r>
              <a:rPr lang="en-US" sz="2400" dirty="0"/>
              <a:t>American Academy of Dermatology</a:t>
            </a:r>
          </a:p>
          <a:p>
            <a:r>
              <a:rPr lang="en-US" sz="2400" dirty="0"/>
              <a:t>American Academy of Family Physicians</a:t>
            </a:r>
          </a:p>
          <a:p>
            <a:r>
              <a:rPr lang="en-US" sz="2400" dirty="0"/>
              <a:t>American Academy of Pediatrics</a:t>
            </a:r>
          </a:p>
          <a:p>
            <a:r>
              <a:rPr lang="en-US" sz="2400" dirty="0"/>
              <a:t>American College of Emergency Physicians</a:t>
            </a:r>
          </a:p>
          <a:p>
            <a:r>
              <a:rPr lang="en-US" sz="2400" dirty="0"/>
              <a:t>American College of Obstetricians &amp; Gynecologists</a:t>
            </a:r>
          </a:p>
          <a:p>
            <a:r>
              <a:rPr lang="en-US" sz="2400" dirty="0"/>
              <a:t>American College of Physicians</a:t>
            </a:r>
          </a:p>
          <a:p>
            <a:r>
              <a:rPr lang="en-US" sz="2400" dirty="0"/>
              <a:t>American College of Preventive Medicine</a:t>
            </a:r>
          </a:p>
        </p:txBody>
      </p:sp>
      <p:sp>
        <p:nvSpPr>
          <p:cNvPr id="5" name="Text Placeholder 4"/>
          <p:cNvSpPr>
            <a:spLocks noGrp="1"/>
          </p:cNvSpPr>
          <p:nvPr>
            <p:ph type="body" sz="quarter" idx="3"/>
          </p:nvPr>
        </p:nvSpPr>
        <p:spPr>
          <a:xfrm>
            <a:off x="6862195" y="6871151"/>
            <a:ext cx="1124124" cy="823912"/>
          </a:xfrm>
        </p:spPr>
        <p:txBody>
          <a:bodyPr/>
          <a:lstStyle/>
          <a:p>
            <a:endParaRPr lang="en-US" dirty="0"/>
          </a:p>
        </p:txBody>
      </p:sp>
      <p:sp>
        <p:nvSpPr>
          <p:cNvPr id="6" name="Content Placeholder 5"/>
          <p:cNvSpPr>
            <a:spLocks noGrp="1"/>
          </p:cNvSpPr>
          <p:nvPr>
            <p:ph sz="quarter" idx="4"/>
          </p:nvPr>
        </p:nvSpPr>
        <p:spPr>
          <a:xfrm>
            <a:off x="6095999" y="1694955"/>
            <a:ext cx="5824057" cy="5318620"/>
          </a:xfrm>
        </p:spPr>
        <p:txBody>
          <a:bodyPr/>
          <a:lstStyle/>
          <a:p>
            <a:r>
              <a:rPr lang="en-US" sz="2400" dirty="0"/>
              <a:t>American Psychiatric Association</a:t>
            </a:r>
          </a:p>
          <a:p>
            <a:r>
              <a:rPr lang="en-US" sz="2400" dirty="0"/>
              <a:t>American Society of General Internal Medicine</a:t>
            </a:r>
          </a:p>
          <a:p>
            <a:r>
              <a:rPr lang="en-US" sz="2400" dirty="0"/>
              <a:t>American Society of Gynecologic Oncology</a:t>
            </a:r>
          </a:p>
          <a:p>
            <a:r>
              <a:rPr lang="en-US" sz="2400" dirty="0"/>
              <a:t>British Medical Association</a:t>
            </a:r>
          </a:p>
          <a:p>
            <a:r>
              <a:rPr lang="en-US" sz="2400" dirty="0"/>
              <a:t>Canadian Medical Association</a:t>
            </a:r>
          </a:p>
          <a:p>
            <a:r>
              <a:rPr lang="en-US" sz="2400" dirty="0"/>
              <a:t>Infectious Diseases Society of America</a:t>
            </a:r>
          </a:p>
          <a:p>
            <a:r>
              <a:rPr lang="en-US" sz="2400" dirty="0"/>
              <a:t>Medical Society Consortium on Climate &amp; Health</a:t>
            </a:r>
          </a:p>
          <a:p>
            <a:r>
              <a:rPr lang="en-US" sz="2400" dirty="0"/>
              <a:t>National Medical Association</a:t>
            </a:r>
          </a:p>
          <a:p>
            <a:r>
              <a:rPr lang="en-US" sz="2400" dirty="0"/>
              <a:t>World Medical Association</a:t>
            </a:r>
          </a:p>
          <a:p>
            <a:endParaRPr lang="en-US" dirty="0"/>
          </a:p>
        </p:txBody>
      </p:sp>
    </p:spTree>
    <p:extLst>
      <p:ext uri="{BB962C8B-B14F-4D97-AF65-F5344CB8AC3E}">
        <p14:creationId xmlns:p14="http://schemas.microsoft.com/office/powerpoint/2010/main" val="2499345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92000" cy="880842"/>
          </a:xfrm>
          <a:solidFill>
            <a:srgbClr val="00B0F0"/>
          </a:solidFill>
        </p:spPr>
        <p:txBody>
          <a:bodyPr>
            <a:normAutofit fontScale="90000"/>
          </a:bodyPr>
          <a:lstStyle/>
          <a:p>
            <a:pPr algn="ctr"/>
            <a:r>
              <a:rPr lang="en-US" b="1" dirty="0">
                <a:latin typeface="+mn-lt"/>
              </a:rPr>
              <a:t> </a:t>
            </a:r>
            <a:r>
              <a:rPr lang="en-US" sz="4000" b="1" dirty="0">
                <a:latin typeface="+mn-lt"/>
              </a:rPr>
              <a:t>Example: The Medical Society Consortium on Climate &amp; Health</a:t>
            </a:r>
          </a:p>
        </p:txBody>
      </p:sp>
      <p:sp>
        <p:nvSpPr>
          <p:cNvPr id="3" name="Content Placeholder 2"/>
          <p:cNvSpPr>
            <a:spLocks noGrp="1"/>
          </p:cNvSpPr>
          <p:nvPr>
            <p:ph idx="1"/>
          </p:nvPr>
        </p:nvSpPr>
        <p:spPr>
          <a:xfrm>
            <a:off x="629175" y="1682954"/>
            <a:ext cx="10695964" cy="3576943"/>
          </a:xfrm>
        </p:spPr>
        <p:txBody>
          <a:bodyPr>
            <a:normAutofit/>
          </a:bodyPr>
          <a:lstStyle/>
          <a:p>
            <a:r>
              <a:rPr lang="en-US" dirty="0"/>
              <a:t> </a:t>
            </a:r>
            <a:r>
              <a:rPr lang="en-US" sz="3200" dirty="0"/>
              <a:t>The leading voice for healthcare on climate change in the U.S.</a:t>
            </a:r>
          </a:p>
          <a:p>
            <a:r>
              <a:rPr lang="en-US" sz="3200" dirty="0"/>
              <a:t> Founded in 2017 by Dr. Mona Sarfaty (George Mason University)</a:t>
            </a:r>
          </a:p>
          <a:p>
            <a:r>
              <a:rPr lang="en-US" sz="3200" dirty="0"/>
              <a:t> 26 Member health professional societies</a:t>
            </a:r>
          </a:p>
          <a:p>
            <a:r>
              <a:rPr lang="en-US" sz="3200" dirty="0"/>
              <a:t> 40 Affiliate health organizations</a:t>
            </a:r>
          </a:p>
          <a:p>
            <a:r>
              <a:rPr lang="en-US" sz="3200" dirty="0"/>
              <a:t> Represents over 600,000 clinical practitioners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971" y="5368954"/>
            <a:ext cx="3586860" cy="1158642"/>
          </a:xfrm>
          <a:prstGeom prst="rect">
            <a:avLst/>
          </a:prstGeom>
        </p:spPr>
      </p:pic>
    </p:spTree>
    <p:extLst>
      <p:ext uri="{BB962C8B-B14F-4D97-AF65-F5344CB8AC3E}">
        <p14:creationId xmlns:p14="http://schemas.microsoft.com/office/powerpoint/2010/main" val="1409812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414"/>
            <a:ext cx="12192000" cy="1156959"/>
          </a:xfrm>
          <a:solidFill>
            <a:srgbClr val="00B0F0"/>
          </a:solidFill>
        </p:spPr>
        <p:txBody>
          <a:bodyPr>
            <a:normAutofit/>
          </a:bodyPr>
          <a:lstStyle/>
          <a:p>
            <a:pPr algn="ctr"/>
            <a:r>
              <a:rPr lang="en-US" sz="4000" b="1" dirty="0">
                <a:latin typeface="+mn-lt"/>
              </a:rPr>
              <a:t>Example:  American Medical Association Policies </a:t>
            </a:r>
          </a:p>
        </p:txBody>
      </p:sp>
      <p:sp>
        <p:nvSpPr>
          <p:cNvPr id="3" name="Content Placeholder 2"/>
          <p:cNvSpPr>
            <a:spLocks noGrp="1"/>
          </p:cNvSpPr>
          <p:nvPr>
            <p:ph idx="1"/>
          </p:nvPr>
        </p:nvSpPr>
        <p:spPr>
          <a:xfrm>
            <a:off x="486506" y="1327358"/>
            <a:ext cx="12192000" cy="5673255"/>
          </a:xfrm>
          <a:noFill/>
        </p:spPr>
        <p:txBody>
          <a:bodyPr/>
          <a:lstStyle/>
          <a:p>
            <a:pPr marL="0" indent="0">
              <a:buNone/>
            </a:pPr>
            <a:r>
              <a:rPr lang="en-US" dirty="0"/>
              <a:t>1989:  Global Climate Change - The "Greenhouse Effect"</a:t>
            </a:r>
            <a:endParaRPr lang="en-US" b="1" dirty="0"/>
          </a:p>
          <a:p>
            <a:pPr marL="0" indent="0">
              <a:buNone/>
            </a:pPr>
            <a:r>
              <a:rPr lang="en-US" dirty="0"/>
              <a:t>1989:  Stewardship of the Environment</a:t>
            </a:r>
            <a:endParaRPr lang="en-US" b="1" dirty="0"/>
          </a:p>
          <a:p>
            <a:pPr marL="0" indent="0">
              <a:buNone/>
            </a:pPr>
            <a:r>
              <a:rPr lang="en-US" dirty="0"/>
              <a:t>2014:  Global Climate Change and Human Health </a:t>
            </a:r>
            <a:endParaRPr lang="en-US" b="1" dirty="0"/>
          </a:p>
          <a:p>
            <a:pPr marL="0" indent="0">
              <a:buNone/>
            </a:pPr>
            <a:r>
              <a:rPr lang="en-US" dirty="0"/>
              <a:t>2016:  AMA Advocacy for Environmental Sustainability &amp; Climate </a:t>
            </a:r>
          </a:p>
          <a:p>
            <a:pPr marL="0" indent="0">
              <a:buNone/>
            </a:pPr>
            <a:r>
              <a:rPr lang="en-US" dirty="0"/>
              <a:t>2017:  Joined The Medical Society Consortium on Climate &amp; Health</a:t>
            </a:r>
          </a:p>
          <a:p>
            <a:pPr marL="0" indent="0">
              <a:buNone/>
            </a:pPr>
            <a:r>
              <a:rPr lang="en-US" dirty="0"/>
              <a:t>2017:  The Health Risks of Hydraulic Fracturing</a:t>
            </a:r>
            <a:endParaRPr lang="en-US" b="1" dirty="0"/>
          </a:p>
          <a:p>
            <a:pPr marL="0" indent="0">
              <a:buNone/>
            </a:pPr>
            <a:r>
              <a:rPr lang="en-US" dirty="0"/>
              <a:t>2018:  AMA to Protect Human Health from the Effects of Climate Change</a:t>
            </a:r>
          </a:p>
          <a:p>
            <a:pPr marL="0" indent="0">
              <a:buNone/>
            </a:pPr>
            <a:r>
              <a:rPr lang="en-US" dirty="0"/>
              <a:t>                    by Ending its Investments in Fossil Fuel Companies</a:t>
            </a:r>
            <a:endParaRPr lang="en-US" b="1" dirty="0"/>
          </a:p>
          <a:p>
            <a:pPr marL="0" indent="0">
              <a:buNone/>
            </a:pPr>
            <a:r>
              <a:rPr lang="en-US" dirty="0"/>
              <a:t>2019:  Climate Change Education Across the Medical Education Continuum</a:t>
            </a:r>
            <a:endParaRPr lang="en-US" b="1" dirty="0"/>
          </a:p>
          <a:p>
            <a:pPr marL="0" indent="0">
              <a:buNone/>
            </a:pP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2101" r="5123" b="-16545"/>
          <a:stretch/>
        </p:blipFill>
        <p:spPr>
          <a:xfrm>
            <a:off x="9953298" y="5808869"/>
            <a:ext cx="2110308" cy="1600923"/>
          </a:xfrm>
          <a:prstGeom prst="rect">
            <a:avLst/>
          </a:prstGeom>
        </p:spPr>
      </p:pic>
      <p:sp>
        <p:nvSpPr>
          <p:cNvPr id="4" name="TextBox 3"/>
          <p:cNvSpPr txBox="1"/>
          <p:nvPr/>
        </p:nvSpPr>
        <p:spPr>
          <a:xfrm>
            <a:off x="486506" y="6174296"/>
            <a:ext cx="6727971" cy="523220"/>
          </a:xfrm>
          <a:prstGeom prst="rect">
            <a:avLst/>
          </a:prstGeom>
          <a:noFill/>
        </p:spPr>
        <p:txBody>
          <a:bodyPr wrap="square" rtlCol="0">
            <a:spAutoFit/>
          </a:bodyPr>
          <a:lstStyle/>
          <a:p>
            <a:r>
              <a:rPr lang="en-US" sz="2800" u="sng" dirty="0"/>
              <a:t>Source</a:t>
            </a:r>
            <a:r>
              <a:rPr lang="en-US" sz="2800" dirty="0"/>
              <a:t>:  https://policysearch.ama-assn.org</a:t>
            </a:r>
          </a:p>
        </p:txBody>
      </p:sp>
    </p:spTree>
    <p:extLst>
      <p:ext uri="{BB962C8B-B14F-4D97-AF65-F5344CB8AC3E}">
        <p14:creationId xmlns:p14="http://schemas.microsoft.com/office/powerpoint/2010/main" val="3130085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14096"/>
          </a:xfrm>
          <a:solidFill>
            <a:srgbClr val="00B0F0"/>
          </a:solidFill>
        </p:spPr>
        <p:txBody>
          <a:bodyPr>
            <a:normAutofit/>
          </a:bodyPr>
          <a:lstStyle/>
          <a:p>
            <a:pPr algn="ctr"/>
            <a:r>
              <a:rPr lang="en-US" b="1" dirty="0">
                <a:latin typeface="+mn-lt"/>
              </a:rPr>
              <a:t>AMA:  Fossil Fuels Divestment</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101" r="5123" b="-16545"/>
          <a:stretch/>
        </p:blipFill>
        <p:spPr>
          <a:xfrm>
            <a:off x="9438290" y="5590799"/>
            <a:ext cx="2753710" cy="1596108"/>
          </a:xfrm>
          <a:prstGeom prst="rect">
            <a:avLst/>
          </a:prstGeom>
        </p:spPr>
      </p:pic>
      <p:sp>
        <p:nvSpPr>
          <p:cNvPr id="5" name="Rectangle 4"/>
          <p:cNvSpPr/>
          <p:nvPr/>
        </p:nvSpPr>
        <p:spPr>
          <a:xfrm>
            <a:off x="178676" y="1463292"/>
            <a:ext cx="11592911" cy="5078313"/>
          </a:xfrm>
          <a:prstGeom prst="rect">
            <a:avLst/>
          </a:prstGeom>
        </p:spPr>
        <p:txBody>
          <a:bodyPr wrap="square">
            <a:spAutoFit/>
          </a:bodyPr>
          <a:lstStyle/>
          <a:p>
            <a:r>
              <a:rPr lang="en-US" sz="2200" dirty="0">
                <a:ea typeface="Calibri" panose="020F0502020204030204" pitchFamily="34" charset="0"/>
                <a:cs typeface="Times New Roman" panose="02020603050405020304" pitchFamily="18" charset="0"/>
              </a:rPr>
              <a:t>1.  Our AMA, AMA Foundation, and any affiliated corporations will work in a timely, incremental, and fiscally responsible manner, to the extent allowed by their legal and fiduciary duties, to </a:t>
            </a:r>
            <a:r>
              <a:rPr lang="en-US" sz="2200" b="1" dirty="0">
                <a:ea typeface="Calibri" panose="020F0502020204030204" pitchFamily="34" charset="0"/>
                <a:cs typeface="Times New Roman" panose="02020603050405020304" pitchFamily="18" charset="0"/>
              </a:rPr>
              <a:t>end all financial investments or relationships (divestment) </a:t>
            </a:r>
            <a:r>
              <a:rPr lang="en-US" sz="2200" dirty="0">
                <a:ea typeface="Calibri" panose="020F0502020204030204" pitchFamily="34" charset="0"/>
                <a:cs typeface="Times New Roman" panose="02020603050405020304" pitchFamily="18" charset="0"/>
              </a:rPr>
              <a:t>with companies that generate the majority of their income from the exploration for, production of, transportation of, or sale of fossil fuels.</a:t>
            </a:r>
          </a:p>
          <a:p>
            <a:r>
              <a:rPr lang="en-US" sz="2200" dirty="0">
                <a:ea typeface="Calibri" panose="020F0502020204030204" pitchFamily="34" charset="0"/>
                <a:cs typeface="Times New Roman" panose="02020603050405020304" pitchFamily="18" charset="0"/>
              </a:rPr>
              <a:t> </a:t>
            </a:r>
          </a:p>
          <a:p>
            <a:r>
              <a:rPr lang="en-US" sz="2200" dirty="0">
                <a:ea typeface="Times New Roman" panose="02020603050405020304" pitchFamily="18" charset="0"/>
              </a:rPr>
              <a:t>2. Our AMA will </a:t>
            </a:r>
            <a:r>
              <a:rPr lang="en-US" sz="2200" b="1" dirty="0">
                <a:ea typeface="Times New Roman" panose="02020603050405020304" pitchFamily="18" charset="0"/>
              </a:rPr>
              <a:t>choose for its commercial relationships</a:t>
            </a:r>
            <a:r>
              <a:rPr lang="en-US" sz="2200" dirty="0">
                <a:ea typeface="Times New Roman" panose="02020603050405020304" pitchFamily="18" charset="0"/>
              </a:rPr>
              <a:t>, when fiscally responsible, vendors, suppliers, and corporations that have demonstrated </a:t>
            </a:r>
            <a:r>
              <a:rPr lang="en-US" sz="2200" b="1" dirty="0">
                <a:ea typeface="Times New Roman" panose="02020603050405020304" pitchFamily="18" charset="0"/>
              </a:rPr>
              <a:t>environmental sustainability practices </a:t>
            </a:r>
            <a:r>
              <a:rPr lang="en-US" sz="2200" dirty="0">
                <a:ea typeface="Times New Roman" panose="02020603050405020304" pitchFamily="18" charset="0"/>
              </a:rPr>
              <a:t>that seek to minimize their fossil fuels consumption.</a:t>
            </a:r>
          </a:p>
          <a:p>
            <a:endParaRPr lang="en-US" sz="2200" dirty="0">
              <a:ea typeface="Times New Roman" panose="02020603050405020304" pitchFamily="18" charset="0"/>
            </a:endParaRPr>
          </a:p>
          <a:p>
            <a:r>
              <a:rPr lang="en-US" sz="2200" dirty="0">
                <a:ea typeface="Times New Roman" panose="02020603050405020304" pitchFamily="18" charset="0"/>
              </a:rPr>
              <a:t>3. Our AMA will support efforts of physicians and other health professional associations to proceed with divestment, including to </a:t>
            </a:r>
            <a:r>
              <a:rPr lang="en-US" sz="2200" b="1" dirty="0">
                <a:ea typeface="Times New Roman" panose="02020603050405020304" pitchFamily="18" charset="0"/>
              </a:rPr>
              <a:t>create policy analyses, support continuing medical education, and to inform our patients, the public, legislators, and government policy makers.</a:t>
            </a:r>
          </a:p>
          <a:p>
            <a:r>
              <a:rPr lang="en-US" sz="2800" b="1" dirty="0">
                <a:ea typeface="Times New Roman" panose="02020603050405020304" pitchFamily="18" charset="0"/>
              </a:rPr>
              <a:t>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78675" y="6065240"/>
            <a:ext cx="5718785" cy="400110"/>
          </a:xfrm>
          <a:prstGeom prst="rect">
            <a:avLst/>
          </a:prstGeom>
          <a:noFill/>
        </p:spPr>
        <p:txBody>
          <a:bodyPr wrap="square" rtlCol="0">
            <a:spAutoFit/>
          </a:bodyPr>
          <a:lstStyle/>
          <a:p>
            <a:r>
              <a:rPr lang="en-US" sz="2000" u="sng" dirty="0"/>
              <a:t>Source</a:t>
            </a:r>
            <a:r>
              <a:rPr lang="en-US" sz="2000" dirty="0"/>
              <a:t>:  https://policysearch.ama-assn.org</a:t>
            </a:r>
          </a:p>
        </p:txBody>
      </p:sp>
    </p:spTree>
    <p:extLst>
      <p:ext uri="{BB962C8B-B14F-4D97-AF65-F5344CB8AC3E}">
        <p14:creationId xmlns:p14="http://schemas.microsoft.com/office/powerpoint/2010/main" val="38927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24606"/>
          </a:xfrm>
          <a:solidFill>
            <a:srgbClr val="00B0F0"/>
          </a:solidFill>
        </p:spPr>
        <p:txBody>
          <a:bodyPr/>
          <a:lstStyle/>
          <a:p>
            <a:pPr algn="ctr"/>
            <a:r>
              <a:rPr lang="en-US" b="1" dirty="0">
                <a:latin typeface="+mn-lt"/>
              </a:rPr>
              <a:t>AMA: Climate Change Education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101" r="5123" b="-16545"/>
          <a:stretch/>
        </p:blipFill>
        <p:spPr>
          <a:xfrm>
            <a:off x="9764110" y="5598368"/>
            <a:ext cx="2427890" cy="1842955"/>
          </a:xfrm>
          <a:prstGeom prst="rect">
            <a:avLst/>
          </a:prstGeom>
        </p:spPr>
      </p:pic>
      <p:sp>
        <p:nvSpPr>
          <p:cNvPr id="5" name="Rectangle 4"/>
          <p:cNvSpPr/>
          <p:nvPr/>
        </p:nvSpPr>
        <p:spPr>
          <a:xfrm>
            <a:off x="472965" y="1694225"/>
            <a:ext cx="11424744" cy="3816429"/>
          </a:xfrm>
          <a:prstGeom prst="rect">
            <a:avLst/>
          </a:prstGeom>
        </p:spPr>
        <p:txBody>
          <a:bodyPr wrap="square">
            <a:spAutoFit/>
          </a:bodyPr>
          <a:lstStyle/>
          <a:p>
            <a:r>
              <a:rPr lang="en-US" sz="2200" dirty="0"/>
              <a:t>1.  Our </a:t>
            </a:r>
            <a:r>
              <a:rPr lang="en-US" sz="2200" b="1" dirty="0"/>
              <a:t>AMA supports teaching on climate change in undergraduate, graduate, and continuing medical education </a:t>
            </a:r>
            <a:r>
              <a:rPr lang="en-US" sz="2200" dirty="0"/>
              <a:t>such that trainees and practicing physicians acquire a basic knowledge of the science of climate change, can describe the risks that climate change poses to human health, and can counsel patients on how to  protect themselves from the health risks posed by climate change.</a:t>
            </a:r>
          </a:p>
          <a:p>
            <a:endParaRPr lang="en-US" sz="2200" dirty="0"/>
          </a:p>
          <a:p>
            <a:r>
              <a:rPr lang="en-US" sz="2200" dirty="0"/>
              <a:t>2.  Our AMA will </a:t>
            </a:r>
            <a:r>
              <a:rPr lang="en-US" sz="2200" b="1" dirty="0"/>
              <a:t>make available a prototype presentation </a:t>
            </a:r>
            <a:r>
              <a:rPr lang="en-US" sz="2200" dirty="0"/>
              <a:t>and lecture notes on the intersection of climate change and health for use in undergraduate, graduate, and continuing medical education.</a:t>
            </a:r>
          </a:p>
          <a:p>
            <a:endParaRPr lang="en-US" sz="2200" dirty="0"/>
          </a:p>
          <a:p>
            <a:r>
              <a:rPr lang="en-US" sz="2200" dirty="0"/>
              <a:t>3.  Our AMA </a:t>
            </a:r>
            <a:r>
              <a:rPr lang="en-US" sz="2200" b="1" dirty="0"/>
              <a:t>will communicate this policy </a:t>
            </a:r>
            <a:r>
              <a:rPr lang="en-US" sz="2200" dirty="0"/>
              <a:t>to the appropriate accrediting organizations such as the Commission on Osteopathic College Accreditation and the Liaison Committee on Medical Education.</a:t>
            </a:r>
          </a:p>
        </p:txBody>
      </p:sp>
      <p:sp>
        <p:nvSpPr>
          <p:cNvPr id="3" name="TextBox 2"/>
          <p:cNvSpPr txBox="1"/>
          <p:nvPr/>
        </p:nvSpPr>
        <p:spPr>
          <a:xfrm>
            <a:off x="472965" y="5947794"/>
            <a:ext cx="6288562" cy="430887"/>
          </a:xfrm>
          <a:prstGeom prst="rect">
            <a:avLst/>
          </a:prstGeom>
          <a:noFill/>
        </p:spPr>
        <p:txBody>
          <a:bodyPr wrap="square" rtlCol="0">
            <a:spAutoFit/>
          </a:bodyPr>
          <a:lstStyle/>
          <a:p>
            <a:r>
              <a:rPr lang="en-US" sz="2200" u="sng" dirty="0"/>
              <a:t>Source</a:t>
            </a:r>
            <a:r>
              <a:rPr lang="en-US" sz="2200" dirty="0"/>
              <a:t>:  https://policysearch.ama-assn.org</a:t>
            </a:r>
          </a:p>
        </p:txBody>
      </p:sp>
    </p:spTree>
    <p:extLst>
      <p:ext uri="{BB962C8B-B14F-4D97-AF65-F5344CB8AC3E}">
        <p14:creationId xmlns:p14="http://schemas.microsoft.com/office/powerpoint/2010/main" val="280141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3" y="231784"/>
            <a:ext cx="12192000" cy="1690688"/>
          </a:xfrm>
          <a:solidFill>
            <a:schemeClr val="bg1"/>
          </a:solidFill>
        </p:spPr>
        <p:txBody>
          <a:bodyPr/>
          <a:lstStyle/>
          <a:p>
            <a:pPr algn="ctr"/>
            <a:endParaRPr lang="en-US" b="1" dirty="0">
              <a:latin typeface="+mn-lt"/>
            </a:endParaRPr>
          </a:p>
        </p:txBody>
      </p:sp>
      <p:pic>
        <p:nvPicPr>
          <p:cNvPr id="4" name="Content Placeholder 3"/>
          <p:cNvPicPr>
            <a:picLocks noGrp="1" noChangeAspect="1"/>
          </p:cNvPicPr>
          <p:nvPr>
            <p:ph idx="1"/>
          </p:nvPr>
        </p:nvPicPr>
        <p:blipFill rotWithShape="1">
          <a:blip r:embed="rId2"/>
          <a:srcRect l="51488" t="29813" r="23227" b="33372"/>
          <a:stretch/>
        </p:blipFill>
        <p:spPr>
          <a:xfrm>
            <a:off x="550251" y="332312"/>
            <a:ext cx="7688706" cy="6297088"/>
          </a:xfrm>
          <a:prstGeom prst="rect">
            <a:avLst/>
          </a:prstGeom>
        </p:spPr>
      </p:pic>
      <p:sp>
        <p:nvSpPr>
          <p:cNvPr id="3" name="TextBox 2"/>
          <p:cNvSpPr txBox="1"/>
          <p:nvPr/>
        </p:nvSpPr>
        <p:spPr>
          <a:xfrm>
            <a:off x="8645275" y="2405408"/>
            <a:ext cx="2729546" cy="1200329"/>
          </a:xfrm>
          <a:prstGeom prst="rect">
            <a:avLst/>
          </a:prstGeom>
          <a:solidFill>
            <a:srgbClr val="00B0F0"/>
          </a:solidFill>
        </p:spPr>
        <p:txBody>
          <a:bodyPr wrap="square" rtlCol="0">
            <a:spAutoFit/>
          </a:bodyPr>
          <a:lstStyle/>
          <a:p>
            <a:r>
              <a:rPr lang="en-US" sz="2400" dirty="0"/>
              <a:t>New York Times</a:t>
            </a:r>
          </a:p>
          <a:p>
            <a:r>
              <a:rPr lang="en-US" sz="2400" dirty="0"/>
              <a:t>Page 1</a:t>
            </a:r>
          </a:p>
          <a:p>
            <a:r>
              <a:rPr lang="en-US" sz="2400" dirty="0"/>
              <a:t>January 16, 2020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042" y="5713413"/>
            <a:ext cx="2161491" cy="1144587"/>
          </a:xfrm>
          <a:prstGeom prst="rect">
            <a:avLst/>
          </a:prstGeom>
        </p:spPr>
      </p:pic>
    </p:spTree>
    <p:extLst>
      <p:ext uri="{BB962C8B-B14F-4D97-AF65-F5344CB8AC3E}">
        <p14:creationId xmlns:p14="http://schemas.microsoft.com/office/powerpoint/2010/main" val="179281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47057"/>
          </a:xfrm>
          <a:solidFill>
            <a:srgbClr val="00B0F0"/>
          </a:solidFill>
        </p:spPr>
        <p:txBody>
          <a:bodyPr>
            <a:normAutofit/>
          </a:bodyPr>
          <a:lstStyle/>
          <a:p>
            <a:r>
              <a:rPr lang="en-US" dirty="0">
                <a:latin typeface="+mn-lt"/>
              </a:rPr>
              <a:t>                 </a:t>
            </a:r>
            <a:r>
              <a:rPr lang="en-US" b="1" dirty="0">
                <a:latin typeface="+mn-lt"/>
              </a:rPr>
              <a:t>“Our Hospitals to the Rescue!”</a:t>
            </a:r>
          </a:p>
        </p:txBody>
      </p:sp>
      <p:sp>
        <p:nvSpPr>
          <p:cNvPr id="3" name="Content Placeholder 2"/>
          <p:cNvSpPr>
            <a:spLocks noGrp="1"/>
          </p:cNvSpPr>
          <p:nvPr>
            <p:ph idx="1"/>
          </p:nvPr>
        </p:nvSpPr>
        <p:spPr>
          <a:xfrm>
            <a:off x="1182849" y="1565445"/>
            <a:ext cx="10419126" cy="5083629"/>
          </a:xfrm>
        </p:spPr>
        <p:txBody>
          <a:bodyPr/>
          <a:lstStyle/>
          <a:p>
            <a:pPr>
              <a:buNone/>
            </a:pPr>
            <a:r>
              <a:rPr lang="en-US" sz="3600" dirty="0"/>
              <a:t>       </a:t>
            </a:r>
            <a:r>
              <a:rPr lang="en-US" sz="3600" u="sng" dirty="0"/>
              <a:t>Resources for the Greening of Hospitals</a:t>
            </a:r>
            <a:r>
              <a:rPr lang="en-US" sz="3600" dirty="0"/>
              <a:t>:</a:t>
            </a:r>
          </a:p>
          <a:p>
            <a:r>
              <a:rPr lang="en-US" sz="3600" dirty="0"/>
              <a:t> Practice Green Health / Health Care Without Harm   </a:t>
            </a:r>
          </a:p>
          <a:p>
            <a:r>
              <a:rPr lang="en-US" sz="3600" dirty="0"/>
              <a:t> Green Guide to Healthcare (2008)</a:t>
            </a:r>
          </a:p>
          <a:p>
            <a:r>
              <a:rPr lang="en-US" sz="3600" dirty="0"/>
              <a:t> U.S. Green Building Council</a:t>
            </a:r>
          </a:p>
          <a:p>
            <a:r>
              <a:rPr lang="en-US" sz="3600" dirty="0"/>
              <a:t> Kaiser’s Center for Total Health</a:t>
            </a:r>
          </a:p>
          <a:p>
            <a:r>
              <a:rPr lang="en-US" sz="3600" dirty="0"/>
              <a:t> Institute for Healthcare Improvement</a:t>
            </a:r>
          </a:p>
          <a:p>
            <a:r>
              <a:rPr lang="en-US" sz="3600" dirty="0"/>
              <a:t> American Hospital Association</a:t>
            </a:r>
            <a:endParaRPr lang="en-US" dirty="0"/>
          </a:p>
        </p:txBody>
      </p:sp>
    </p:spTree>
    <p:extLst>
      <p:ext uri="{BB962C8B-B14F-4D97-AF65-F5344CB8AC3E}">
        <p14:creationId xmlns:p14="http://schemas.microsoft.com/office/powerpoint/2010/main" val="3956445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2238"/>
          </a:xfrm>
          <a:solidFill>
            <a:srgbClr val="00B0F0"/>
          </a:solidFill>
        </p:spPr>
        <p:txBody>
          <a:bodyPr>
            <a:normAutofit fontScale="90000"/>
          </a:bodyPr>
          <a:lstStyle/>
          <a:p>
            <a:pPr algn="ctr"/>
            <a:br>
              <a:rPr lang="en-US" sz="5400" b="1" dirty="0"/>
            </a:br>
            <a:r>
              <a:rPr lang="en-US" sz="5400" b="1" dirty="0">
                <a:latin typeface="+mn-lt"/>
              </a:rPr>
              <a:t>Example:  </a:t>
            </a:r>
            <a:r>
              <a:rPr lang="en-US" b="1" dirty="0">
                <a:latin typeface="+mn-lt"/>
              </a:rPr>
              <a:t>Health Care Without Harm</a:t>
            </a:r>
            <a:br>
              <a:rPr lang="en-US" b="1" dirty="0">
                <a:latin typeface="+mn-lt"/>
              </a:rPr>
            </a:br>
            <a:r>
              <a:rPr lang="en-US" b="1" dirty="0">
                <a:latin typeface="+mn-lt"/>
              </a:rPr>
              <a:t> https://noharm.org </a:t>
            </a:r>
            <a:br>
              <a:rPr lang="en-US" dirty="0"/>
            </a:br>
            <a:endParaRPr lang="en-US" dirty="0"/>
          </a:p>
        </p:txBody>
      </p:sp>
      <p:sp>
        <p:nvSpPr>
          <p:cNvPr id="3" name="Text Placeholder 2"/>
          <p:cNvSpPr>
            <a:spLocks noGrp="1"/>
          </p:cNvSpPr>
          <p:nvPr>
            <p:ph type="body" idx="1"/>
          </p:nvPr>
        </p:nvSpPr>
        <p:spPr>
          <a:xfrm>
            <a:off x="462284" y="1828931"/>
            <a:ext cx="10829298" cy="2030136"/>
          </a:xfrm>
        </p:spPr>
        <p:txBody>
          <a:bodyPr>
            <a:normAutofit/>
          </a:bodyPr>
          <a:lstStyle/>
          <a:p>
            <a:pPr marL="457200" indent="-457200">
              <a:buFont typeface="Arial" panose="020B0604020202020204" pitchFamily="34" charset="0"/>
              <a:buChar char="•"/>
            </a:pPr>
            <a:r>
              <a:rPr lang="en-US" sz="3600" b="0" dirty="0"/>
              <a:t>Promoting environmentally responsible healthcare</a:t>
            </a:r>
          </a:p>
          <a:p>
            <a:pPr marL="457200" indent="-457200">
              <a:buFont typeface="Arial" panose="020B0604020202020204" pitchFamily="34" charset="0"/>
              <a:buChar char="•"/>
            </a:pPr>
            <a:r>
              <a:rPr lang="en-US" sz="3600" b="0" dirty="0"/>
              <a:t>Hundreds of hospital systems as members worldwide</a:t>
            </a:r>
            <a:endParaRPr lang="en-US" sz="3600" b="0" u="sng" dirty="0"/>
          </a:p>
          <a:p>
            <a:r>
              <a:rPr lang="en-US" sz="3600" b="0" u="sng" dirty="0"/>
              <a:t>Initiatives</a:t>
            </a:r>
            <a:r>
              <a:rPr lang="en-US" sz="3600" dirty="0"/>
              <a:t>:</a:t>
            </a:r>
          </a:p>
          <a:p>
            <a:endParaRPr lang="en-US" dirty="0"/>
          </a:p>
        </p:txBody>
      </p:sp>
      <p:sp>
        <p:nvSpPr>
          <p:cNvPr id="4" name="Content Placeholder 3"/>
          <p:cNvSpPr>
            <a:spLocks noGrp="1"/>
          </p:cNvSpPr>
          <p:nvPr>
            <p:ph sz="half" idx="2"/>
          </p:nvPr>
        </p:nvSpPr>
        <p:spPr>
          <a:xfrm>
            <a:off x="938213" y="3530937"/>
            <a:ext cx="5157787" cy="3473042"/>
          </a:xfrm>
        </p:spPr>
        <p:txBody>
          <a:bodyPr/>
          <a:lstStyle/>
          <a:p>
            <a:r>
              <a:rPr lang="en-US" dirty="0"/>
              <a:t>Green building &amp; energy use</a:t>
            </a:r>
          </a:p>
          <a:p>
            <a:r>
              <a:rPr lang="en-US" dirty="0"/>
              <a:t>Medical waste</a:t>
            </a:r>
          </a:p>
          <a:p>
            <a:r>
              <a:rPr lang="en-US" dirty="0"/>
              <a:t>Toxic materials</a:t>
            </a:r>
          </a:p>
          <a:p>
            <a:r>
              <a:rPr lang="en-US" dirty="0"/>
              <a:t>Safer chemical choices</a:t>
            </a:r>
          </a:p>
          <a:p>
            <a:r>
              <a:rPr lang="en-US" dirty="0"/>
              <a:t>Healthier foods in hospitals</a:t>
            </a:r>
          </a:p>
          <a:p>
            <a:r>
              <a:rPr lang="en-US" dirty="0"/>
              <a:t>Water use</a:t>
            </a:r>
          </a:p>
          <a:p>
            <a:endParaRPr lang="en-US" dirty="0"/>
          </a:p>
        </p:txBody>
      </p:sp>
      <p:sp>
        <p:nvSpPr>
          <p:cNvPr id="5" name="Text Placeholder 4"/>
          <p:cNvSpPr>
            <a:spLocks noGrp="1"/>
          </p:cNvSpPr>
          <p:nvPr>
            <p:ph type="body" sz="quarter" idx="3"/>
          </p:nvPr>
        </p:nvSpPr>
        <p:spPr>
          <a:xfrm>
            <a:off x="11291582" y="1681163"/>
            <a:ext cx="63806" cy="823912"/>
          </a:xfrm>
        </p:spPr>
        <p:txBody>
          <a:bodyPr/>
          <a:lstStyle/>
          <a:p>
            <a:endParaRPr lang="en-US" dirty="0"/>
          </a:p>
        </p:txBody>
      </p:sp>
      <p:sp>
        <p:nvSpPr>
          <p:cNvPr id="6" name="Content Placeholder 5"/>
          <p:cNvSpPr>
            <a:spLocks noGrp="1"/>
          </p:cNvSpPr>
          <p:nvPr>
            <p:ph sz="quarter" idx="4"/>
          </p:nvPr>
        </p:nvSpPr>
        <p:spPr>
          <a:xfrm>
            <a:off x="5956183" y="3530937"/>
            <a:ext cx="5964573" cy="3205423"/>
          </a:xfrm>
        </p:spPr>
        <p:txBody>
          <a:bodyPr>
            <a:normAutofit/>
          </a:bodyPr>
          <a:lstStyle/>
          <a:p>
            <a:r>
              <a:rPr lang="en-US" dirty="0"/>
              <a:t>Environmental justice &amp; equity</a:t>
            </a:r>
          </a:p>
          <a:p>
            <a:r>
              <a:rPr lang="en-US" dirty="0"/>
              <a:t>Pharmaceutical disposal</a:t>
            </a:r>
          </a:p>
          <a:p>
            <a:r>
              <a:rPr lang="en-US" dirty="0"/>
              <a:t>Green Purchasing</a:t>
            </a:r>
          </a:p>
          <a:p>
            <a:r>
              <a:rPr lang="en-US" dirty="0"/>
              <a:t>Climate &amp; Health</a:t>
            </a:r>
          </a:p>
          <a:p>
            <a:r>
              <a:rPr lang="en-US" dirty="0"/>
              <a:t>Transportation options</a:t>
            </a:r>
          </a:p>
          <a:p>
            <a:pPr marL="0" indent="0">
              <a:buNone/>
            </a:pPr>
            <a:r>
              <a:rPr lang="en-US" dirty="0"/>
              <a:t>       “CleanMed” in Orlando,  May 12-14 </a:t>
            </a:r>
          </a:p>
          <a:p>
            <a:endParaRPr lang="en-US" dirty="0"/>
          </a:p>
        </p:txBody>
      </p:sp>
      <p:sp>
        <p:nvSpPr>
          <p:cNvPr id="7" name="Right Arrow 6"/>
          <p:cNvSpPr/>
          <p:nvPr/>
        </p:nvSpPr>
        <p:spPr>
          <a:xfrm>
            <a:off x="5735273" y="6114877"/>
            <a:ext cx="721453" cy="377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38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Rot="1" noChangeArrowheads="1"/>
          </p:cNvSpPr>
          <p:nvPr>
            <p:ph idx="1"/>
          </p:nvPr>
        </p:nvSpPr>
        <p:spPr>
          <a:xfrm>
            <a:off x="1585520" y="1559653"/>
            <a:ext cx="10444293" cy="4953000"/>
          </a:xfrm>
        </p:spPr>
        <p:txBody>
          <a:bodyPr>
            <a:normAutofit/>
          </a:bodyPr>
          <a:lstStyle/>
          <a:p>
            <a:pPr eaLnBrk="1" hangingPunct="1">
              <a:defRPr/>
            </a:pPr>
            <a:r>
              <a:rPr lang="en-US" sz="3600" dirty="0"/>
              <a:t>  Millions of healthcare offices worldwide </a:t>
            </a:r>
          </a:p>
          <a:p>
            <a:pPr>
              <a:defRPr/>
            </a:pPr>
            <a:r>
              <a:rPr lang="en-US" sz="3600" dirty="0"/>
              <a:t>  Offices may </a:t>
            </a:r>
            <a:r>
              <a:rPr lang="en-US" sz="3600" i="1" dirty="0"/>
              <a:t>cause </a:t>
            </a:r>
            <a:r>
              <a:rPr lang="en-US" sz="3600" dirty="0"/>
              <a:t>illness</a:t>
            </a:r>
          </a:p>
          <a:p>
            <a:pPr lvl="2">
              <a:buFont typeface="Wingdings" pitchFamily="2" charset="2"/>
              <a:buChar char="ü"/>
              <a:defRPr/>
            </a:pPr>
            <a:r>
              <a:rPr lang="en-US" sz="3600" dirty="0"/>
              <a:t> “inside air is dirtier than outside air” </a:t>
            </a:r>
          </a:p>
          <a:p>
            <a:pPr lvl="2">
              <a:buFont typeface="Wingdings" pitchFamily="2" charset="2"/>
              <a:buChar char="ü"/>
              <a:defRPr/>
            </a:pPr>
            <a:r>
              <a:rPr lang="en-US" sz="3600" dirty="0"/>
              <a:t> chemicals, particulates</a:t>
            </a:r>
            <a:r>
              <a:rPr lang="en-US" sz="3600"/>
              <a:t>, NO2, fungi</a:t>
            </a:r>
            <a:endParaRPr lang="en-US" sz="3600" dirty="0"/>
          </a:p>
          <a:p>
            <a:pPr marL="571500" lvl="1" indent="-571500">
              <a:defRPr/>
            </a:pPr>
            <a:r>
              <a:rPr lang="en-US" sz="3600" dirty="0"/>
              <a:t>Significant resources are consumed 	</a:t>
            </a:r>
          </a:p>
          <a:p>
            <a:pPr lvl="2">
              <a:buFont typeface="Wingdings" pitchFamily="2" charset="2"/>
              <a:buChar char="ü"/>
              <a:defRPr/>
            </a:pPr>
            <a:r>
              <a:rPr lang="en-US" sz="3600" dirty="0"/>
              <a:t> electricity, water, paper, chemicals</a:t>
            </a:r>
          </a:p>
          <a:p>
            <a:pPr>
              <a:defRPr/>
            </a:pPr>
            <a:r>
              <a:rPr lang="en-US" sz="3600" dirty="0"/>
              <a:t>  Offices are often high-cost  &amp; inefficient </a:t>
            </a:r>
          </a:p>
          <a:p>
            <a:pPr>
              <a:defRPr/>
            </a:pPr>
            <a:r>
              <a:rPr lang="en-US" sz="3600" dirty="0"/>
              <a:t>  Health professionals are role models</a:t>
            </a:r>
          </a:p>
          <a:p>
            <a:pPr eaLnBrk="1" hangingPunct="1">
              <a:defRPr/>
            </a:pPr>
            <a:endParaRPr lang="en-US" sz="3200" dirty="0"/>
          </a:p>
          <a:p>
            <a:pPr eaLnBrk="1" hangingPunct="1">
              <a:buFont typeface="Wingdings" pitchFamily="2" charset="2"/>
              <a:buNone/>
              <a:defRPr/>
            </a:pPr>
            <a:endParaRPr lang="en-US" dirty="0"/>
          </a:p>
          <a:p>
            <a:pPr eaLnBrk="1" hangingPunct="1">
              <a:defRPr/>
            </a:pPr>
            <a:endParaRPr lang="en-US" sz="1200" dirty="0"/>
          </a:p>
          <a:p>
            <a:pPr eaLnBrk="1" hangingPunct="1">
              <a:buFont typeface="Wingdings" pitchFamily="2" charset="2"/>
              <a:buNone/>
              <a:defRPr/>
            </a:pPr>
            <a:endParaRPr lang="en-US" sz="1200" dirty="0"/>
          </a:p>
        </p:txBody>
      </p:sp>
      <p:sp>
        <p:nvSpPr>
          <p:cNvPr id="13314" name="Rectangle 2"/>
          <p:cNvSpPr>
            <a:spLocks noGrp="1" noRot="1" noChangeArrowheads="1"/>
          </p:cNvSpPr>
          <p:nvPr>
            <p:ph type="title"/>
          </p:nvPr>
        </p:nvSpPr>
        <p:spPr>
          <a:xfrm>
            <a:off x="0" y="0"/>
            <a:ext cx="12192000" cy="1205918"/>
          </a:xfrm>
          <a:solidFill>
            <a:srgbClr val="00B0F0"/>
          </a:solidFill>
        </p:spPr>
        <p:txBody>
          <a:bodyPr>
            <a:noAutofit/>
          </a:bodyPr>
          <a:lstStyle/>
          <a:p>
            <a:pPr algn="l"/>
            <a:r>
              <a:rPr lang="en-US" b="1" dirty="0"/>
              <a:t>  Healthcare Offices’ Energy &amp; Environmental Impacts</a:t>
            </a:r>
          </a:p>
        </p:txBody>
      </p:sp>
    </p:spTree>
    <p:extLst>
      <p:ext uri="{BB962C8B-B14F-4D97-AF65-F5344CB8AC3E}">
        <p14:creationId xmlns:p14="http://schemas.microsoft.com/office/powerpoint/2010/main" val="3337903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96158"/>
          </a:xfrm>
          <a:solidFill>
            <a:srgbClr val="00B0F0"/>
          </a:solidFill>
        </p:spPr>
        <p:txBody>
          <a:bodyPr>
            <a:normAutofit/>
          </a:bodyPr>
          <a:lstStyle/>
          <a:p>
            <a:pPr algn="ctr"/>
            <a:r>
              <a:rPr lang="en-US" sz="4200" b="1" dirty="0">
                <a:latin typeface="+mn-lt"/>
              </a:rPr>
              <a:t>Solutions for Healthcare Offices:  Resources</a:t>
            </a:r>
          </a:p>
        </p:txBody>
      </p:sp>
      <p:sp>
        <p:nvSpPr>
          <p:cNvPr id="3" name="Content Placeholder 2"/>
          <p:cNvSpPr>
            <a:spLocks noGrp="1"/>
          </p:cNvSpPr>
          <p:nvPr>
            <p:ph idx="1"/>
          </p:nvPr>
        </p:nvSpPr>
        <p:spPr>
          <a:xfrm>
            <a:off x="290266" y="1001109"/>
            <a:ext cx="11781027" cy="5469265"/>
          </a:xfrm>
          <a:noFill/>
        </p:spPr>
        <p:txBody>
          <a:bodyPr>
            <a:normAutofit lnSpcReduction="10000"/>
          </a:bodyPr>
          <a:lstStyle/>
          <a:p>
            <a:r>
              <a:rPr lang="en-US" b="1" dirty="0">
                <a:latin typeface="Calibri" panose="020F0502020204030204" pitchFamily="34" charset="0"/>
                <a:cs typeface="Calibri" panose="020F0502020204030204" pitchFamily="34" charset="0"/>
              </a:rPr>
              <a:t>U.S. E.P.A.’ Energy Star Program</a:t>
            </a:r>
            <a:r>
              <a:rPr lang="en-US" dirty="0">
                <a:latin typeface="Calibri" panose="020F0502020204030204" pitchFamily="34" charset="0"/>
                <a:cs typeface="Calibri" panose="020F0502020204030204" pitchFamily="34" charset="0"/>
              </a:rPr>
              <a:t>: www.energystar.gov</a:t>
            </a:r>
          </a:p>
          <a:p>
            <a:r>
              <a:rPr lang="en-US" b="1" dirty="0"/>
              <a:t>My Green Doctor: </a:t>
            </a:r>
            <a:r>
              <a:rPr lang="en-US" dirty="0"/>
              <a:t>   </a:t>
            </a:r>
            <a:r>
              <a:rPr lang="en-US" dirty="0">
                <a:latin typeface="Calibri" panose="020F0502020204030204" pitchFamily="34" charset="0"/>
                <a:cs typeface="Calibri" panose="020F0502020204030204" pitchFamily="34" charset="0"/>
              </a:rPr>
              <a:t>www.MyGreenDoctor.org   tsack8@gmail.com</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Royal College of General Practitioners’  “Green Impact for Health”: </a:t>
            </a:r>
            <a:r>
              <a:rPr lang="en-US" dirty="0">
                <a:latin typeface="Calibri" panose="020F0502020204030204" pitchFamily="34" charset="0"/>
                <a:cs typeface="Calibri" panose="020F0502020204030204" pitchFamily="34" charset="0"/>
              </a:rPr>
              <a:t>www.greenimpact.org.uk/giforhealth</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American College of Physicians’ “Climate Change Toolkit” </a:t>
            </a:r>
            <a:r>
              <a:rPr lang="en-US" dirty="0">
                <a:latin typeface="Calibri" panose="020F0502020204030204" pitchFamily="34" charset="0"/>
                <a:cs typeface="Calibri" panose="020F0502020204030204" pitchFamily="34" charset="0"/>
              </a:rPr>
              <a:t>www.acponline.org/advocacy/advocacy-in-action/climate-change-toolkit</a:t>
            </a:r>
          </a:p>
          <a:p>
            <a:r>
              <a:rPr lang="en-US" b="1" dirty="0">
                <a:latin typeface="Calibri" panose="020F0502020204030204" pitchFamily="34" charset="0"/>
                <a:cs typeface="Calibri" panose="020F0502020204030204" pitchFamily="34" charset="0"/>
              </a:rPr>
              <a:t>American Medical Association:</a:t>
            </a:r>
            <a:r>
              <a:rPr lang="en-US" dirty="0">
                <a:latin typeface="Calibri" panose="020F0502020204030204" pitchFamily="34" charset="0"/>
                <a:cs typeface="Calibri" panose="020F0502020204030204" pitchFamily="34" charset="0"/>
              </a:rPr>
              <a:t>  www.mygreendoctor.org/wp-content/uploads/2017/11/AMA-Lower-Costs-by-Going-Green-Practice-Management-PDF-Sack-2017-1.pdf</a:t>
            </a:r>
          </a:p>
          <a:p>
            <a:r>
              <a:rPr lang="en-US" b="1" dirty="0">
                <a:latin typeface="Calibri" panose="020F0502020204030204" pitchFamily="34" charset="0"/>
                <a:cs typeface="Calibri" panose="020F0502020204030204" pitchFamily="34" charset="0"/>
              </a:rPr>
              <a:t>British Medical Association:</a:t>
            </a:r>
            <a:r>
              <a:rPr lang="en-US" dirty="0">
                <a:latin typeface="Calibri" panose="020F0502020204030204" pitchFamily="34" charset="0"/>
                <a:cs typeface="Calibri" panose="020F0502020204030204" pitchFamily="34" charset="0"/>
              </a:rPr>
              <a:t>  www.bma.org.uk/connecting-doctors/search?q=sustainability-health-top-tips  </a:t>
            </a:r>
          </a:p>
          <a:p>
            <a:r>
              <a:rPr lang="en-US" b="1" dirty="0">
                <a:latin typeface="Calibri" panose="020F0502020204030204" pitchFamily="34" charset="0"/>
                <a:cs typeface="Calibri" panose="020F0502020204030204" pitchFamily="34" charset="0"/>
              </a:rPr>
              <a:t>Pediatric Environmental Health Tools Kit</a:t>
            </a:r>
            <a:r>
              <a:rPr lang="en-US" dirty="0">
                <a:latin typeface="Calibri" panose="020F0502020204030204" pitchFamily="34" charset="0"/>
                <a:cs typeface="Calibri" panose="020F0502020204030204" pitchFamily="34" charset="0"/>
              </a:rPr>
              <a:t>:  www.psr.org/blog/</a:t>
            </a:r>
          </a:p>
          <a:p>
            <a:pPr marL="0" indent="0">
              <a:buNone/>
            </a:pPr>
            <a:r>
              <a:rPr lang="en-US" dirty="0">
                <a:latin typeface="Calibri" panose="020F0502020204030204" pitchFamily="34" charset="0"/>
                <a:cs typeface="Calibri" panose="020F0502020204030204" pitchFamily="34" charset="0"/>
              </a:rPr>
              <a:t>   resource/pediatric-environmental-health-toolkit</a:t>
            </a:r>
          </a:p>
          <a:p>
            <a:endParaRPr lang="en-US" i="1" dirty="0">
              <a:latin typeface="Calibri" panose="020F0502020204030204" pitchFamily="34" charset="0"/>
              <a:cs typeface="Calibri" panose="020F0502020204030204"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722" y="5621437"/>
            <a:ext cx="2224291" cy="1053887"/>
          </a:xfrm>
          <a:prstGeom prst="rect">
            <a:avLst/>
          </a:prstGeom>
        </p:spPr>
      </p:pic>
    </p:spTree>
    <p:extLst>
      <p:ext uri="{BB962C8B-B14F-4D97-AF65-F5344CB8AC3E}">
        <p14:creationId xmlns:p14="http://schemas.microsoft.com/office/powerpoint/2010/main" val="1596331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38897"/>
          </a:xfrm>
          <a:solidFill>
            <a:srgbClr val="00B0F0"/>
          </a:solidFill>
        </p:spPr>
        <p:txBody>
          <a:bodyPr/>
          <a:lstStyle/>
          <a:p>
            <a:pPr algn="ctr"/>
            <a:r>
              <a:rPr lang="en-US" b="1" dirty="0">
                <a:latin typeface="+mn-lt"/>
              </a:rPr>
              <a:t>Example:  My Green Doctor</a:t>
            </a:r>
          </a:p>
        </p:txBody>
      </p:sp>
      <p:sp>
        <p:nvSpPr>
          <p:cNvPr id="3" name="Content Placeholder 2"/>
          <p:cNvSpPr>
            <a:spLocks noGrp="1"/>
          </p:cNvSpPr>
          <p:nvPr>
            <p:ph idx="1"/>
          </p:nvPr>
        </p:nvSpPr>
        <p:spPr>
          <a:xfrm>
            <a:off x="1040236" y="1166071"/>
            <a:ext cx="10654017" cy="5901654"/>
          </a:xfrm>
        </p:spPr>
        <p:txBody>
          <a:bodyPr>
            <a:normAutofit/>
          </a:bodyPr>
          <a:lstStyle/>
          <a:p>
            <a:r>
              <a:rPr lang="en-US" dirty="0"/>
              <a:t> A practice management tool for healthcare offices</a:t>
            </a:r>
          </a:p>
          <a:p>
            <a:r>
              <a:rPr lang="en-US" dirty="0"/>
              <a:t> Free, non-profit provided by the Florida Medical Association</a:t>
            </a:r>
          </a:p>
          <a:p>
            <a:r>
              <a:rPr lang="en-US" dirty="0"/>
              <a:t> Launched on Earth Day, 2010</a:t>
            </a:r>
          </a:p>
          <a:p>
            <a:r>
              <a:rPr lang="en-US" dirty="0"/>
              <a:t> Used in more than 540 healthcare offices</a:t>
            </a:r>
          </a:p>
          <a:p>
            <a:r>
              <a:rPr lang="en-US" dirty="0"/>
              <a:t> In 38 U.S. States, 56 countries</a:t>
            </a:r>
          </a:p>
          <a:p>
            <a:r>
              <a:rPr lang="en-US" dirty="0"/>
              <a:t> 12 health professional societies offer My Green Doctor as a  </a:t>
            </a:r>
          </a:p>
          <a:p>
            <a:pPr marL="0" indent="0">
              <a:buNone/>
            </a:pPr>
            <a:r>
              <a:rPr lang="en-US" dirty="0"/>
              <a:t>    money-saving membership benefit</a:t>
            </a:r>
          </a:p>
          <a:p>
            <a:r>
              <a:rPr lang="en-US" dirty="0"/>
              <a:t> Recognized internationally as the leading resource for healthcare</a:t>
            </a:r>
          </a:p>
          <a:p>
            <a:pPr marL="0" indent="0">
              <a:buNone/>
            </a:pPr>
            <a:r>
              <a:rPr lang="en-US" dirty="0"/>
              <a:t>    offices</a:t>
            </a:r>
          </a:p>
          <a:p>
            <a:pPr marL="0" indent="0">
              <a:buNone/>
            </a:pPr>
            <a:r>
              <a:rPr lang="en-US" dirty="0"/>
              <a:t>         </a:t>
            </a:r>
            <a:r>
              <a:rPr lang="en-US" sz="3600" dirty="0"/>
              <a:t>Free to register:  www.MyGreenDoctor.org</a:t>
            </a:r>
          </a:p>
        </p:txBody>
      </p:sp>
      <p:pic>
        <p:nvPicPr>
          <p:cNvPr id="4" name="Content Placeholder 3" descr="A picture containing clipart&#10;&#10;Description generated with very high confidence">
            <a:extLst>
              <a:ext uri="{FF2B5EF4-FFF2-40B4-BE49-F238E27FC236}">
                <a16:creationId xmlns:a16="http://schemas.microsoft.com/office/drawing/2014/main" id="{BEE8772F-A392-4703-BC96-2EE4CF8FB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239" y="5670958"/>
            <a:ext cx="1720813" cy="1025165"/>
          </a:xfrm>
          <a:prstGeom prst="rect">
            <a:avLst/>
          </a:prstGeom>
        </p:spPr>
      </p:pic>
      <p:sp>
        <p:nvSpPr>
          <p:cNvPr id="5" name="Right Arrow 4"/>
          <p:cNvSpPr/>
          <p:nvPr/>
        </p:nvSpPr>
        <p:spPr>
          <a:xfrm>
            <a:off x="629052" y="5698908"/>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753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0509"/>
          </a:xfrm>
          <a:solidFill>
            <a:srgbClr val="00B0F0"/>
          </a:solidFill>
        </p:spPr>
        <p:txBody>
          <a:bodyPr>
            <a:normAutofit fontScale="90000"/>
          </a:bodyPr>
          <a:lstStyle/>
          <a:p>
            <a:pPr algn="ctr"/>
            <a:br>
              <a:rPr lang="en-US" b="1" dirty="0">
                <a:latin typeface="+mn-lt"/>
              </a:rPr>
            </a:br>
            <a:r>
              <a:rPr lang="en-US" b="1" dirty="0">
                <a:latin typeface="+mn-lt"/>
              </a:rPr>
              <a:t>My Green Doctor</a:t>
            </a:r>
            <a:br>
              <a:rPr lang="en-US" b="1" dirty="0">
                <a:latin typeface="+mn-lt"/>
              </a:rPr>
            </a:br>
            <a:endParaRPr lang="en-US" b="1" dirty="0">
              <a:latin typeface="+mn-lt"/>
            </a:endParaRPr>
          </a:p>
        </p:txBody>
      </p:sp>
      <p:sp>
        <p:nvSpPr>
          <p:cNvPr id="3" name="Content Placeholder 2"/>
          <p:cNvSpPr>
            <a:spLocks noGrp="1"/>
          </p:cNvSpPr>
          <p:nvPr>
            <p:ph idx="1"/>
          </p:nvPr>
        </p:nvSpPr>
        <p:spPr>
          <a:xfrm>
            <a:off x="1202344" y="1217112"/>
            <a:ext cx="10515600" cy="5032375"/>
          </a:xfrm>
        </p:spPr>
        <p:txBody>
          <a:bodyPr>
            <a:normAutofit/>
          </a:bodyPr>
          <a:lstStyle/>
          <a:p>
            <a:pPr marL="609600" indent="-609600"/>
            <a:r>
              <a:rPr lang="en-US" dirty="0"/>
              <a:t>Explains to offices how lower energy use &amp; other wise practices</a:t>
            </a:r>
          </a:p>
          <a:p>
            <a:pPr marL="609600" indent="-609600"/>
            <a:r>
              <a:rPr lang="en-US" dirty="0"/>
              <a:t>Suitable for any outpatient office or facility</a:t>
            </a:r>
          </a:p>
          <a:p>
            <a:pPr marL="609600" indent="-609600"/>
            <a:r>
              <a:rPr lang="en-US" dirty="0"/>
              <a:t>Most offices will save &gt;$2000 per doctor per year, plus other benefits</a:t>
            </a:r>
          </a:p>
          <a:p>
            <a:pPr marL="609600" indent="-609600"/>
            <a:r>
              <a:rPr lang="en-US" dirty="0"/>
              <a:t>Easy to use: adds only five minutes to each office staff meeting</a:t>
            </a:r>
          </a:p>
          <a:p>
            <a:pPr marL="609600" indent="-609600"/>
            <a:r>
              <a:rPr lang="en-US" dirty="0"/>
              <a:t>Every meeting is scripted in the Meeting-by-Meeting Guide: </a:t>
            </a:r>
          </a:p>
          <a:p>
            <a:pPr lvl="3">
              <a:buFont typeface="Wingdings" panose="05000000000000000000" pitchFamily="2" charset="2"/>
              <a:buChar char="ü"/>
            </a:pPr>
            <a:r>
              <a:rPr lang="en-US" sz="2800" dirty="0"/>
              <a:t>nothing for the office manager to study or prepare</a:t>
            </a:r>
          </a:p>
          <a:p>
            <a:pPr marL="609600" indent="-609600"/>
            <a:r>
              <a:rPr lang="en-US" dirty="0"/>
              <a:t>Dozens of free resources for teaching office staff &amp; patients</a:t>
            </a:r>
          </a:p>
          <a:p>
            <a:pPr marL="609600" indent="-609600"/>
            <a:r>
              <a:rPr lang="en-US" dirty="0"/>
              <a:t>Evidence &amp; science based, non-political</a:t>
            </a:r>
          </a:p>
          <a:p>
            <a:pPr marL="609600" indent="-609600"/>
            <a:r>
              <a:rPr lang="en-US" dirty="0"/>
              <a:t>Can qualify for the Green Doctor Office certificate</a:t>
            </a:r>
          </a:p>
          <a:p>
            <a:pPr marL="0" indent="0">
              <a:buNone/>
            </a:pPr>
            <a:endParaRPr lang="en-US" dirty="0"/>
          </a:p>
        </p:txBody>
      </p:sp>
      <p:pic>
        <p:nvPicPr>
          <p:cNvPr id="4" name="Picture 3" descr="A picture containing clipart&#10;&#10;Description generated with very high confidence">
            <a:extLst>
              <a:ext uri="{FF2B5EF4-FFF2-40B4-BE49-F238E27FC236}">
                <a16:creationId xmlns:a16="http://schemas.microsoft.com/office/drawing/2014/main" id="{BEE8772F-A392-4703-BC96-2EE4CF8FB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3625" y="5612155"/>
            <a:ext cx="1669639" cy="1079925"/>
          </a:xfrm>
          <a:prstGeom prst="rect">
            <a:avLst/>
          </a:prstGeom>
        </p:spPr>
      </p:pic>
    </p:spTree>
    <p:extLst>
      <p:ext uri="{BB962C8B-B14F-4D97-AF65-F5344CB8AC3E}">
        <p14:creationId xmlns:p14="http://schemas.microsoft.com/office/powerpoint/2010/main" val="831827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9566"/>
          </a:xfrm>
          <a:solidFill>
            <a:srgbClr val="00B0F0"/>
          </a:solidFill>
        </p:spPr>
        <p:txBody>
          <a:bodyPr>
            <a:normAutofit fontScale="90000"/>
          </a:bodyPr>
          <a:lstStyle/>
          <a:p>
            <a:pPr algn="ctr"/>
            <a:br>
              <a:rPr lang="en-US" b="1" dirty="0">
                <a:latin typeface="+mn-lt"/>
              </a:rPr>
            </a:br>
            <a:r>
              <a:rPr lang="en-US" b="1" dirty="0">
                <a:latin typeface="+mn-lt"/>
              </a:rPr>
              <a:t>My Green Doctor’s Topics</a:t>
            </a:r>
            <a:br>
              <a:rPr lang="en-US" b="1" dirty="0">
                <a:latin typeface="+mn-lt"/>
              </a:rPr>
            </a:br>
            <a:endParaRPr lang="en-US" b="1" dirty="0">
              <a:latin typeface="+mn-lt"/>
            </a:endParaRPr>
          </a:p>
        </p:txBody>
      </p:sp>
      <p:sp>
        <p:nvSpPr>
          <p:cNvPr id="3" name="Content Placeholder 2"/>
          <p:cNvSpPr>
            <a:spLocks noGrp="1"/>
          </p:cNvSpPr>
          <p:nvPr>
            <p:ph idx="1"/>
          </p:nvPr>
        </p:nvSpPr>
        <p:spPr>
          <a:xfrm>
            <a:off x="3418204" y="1433045"/>
            <a:ext cx="5994400" cy="4976144"/>
          </a:xfrm>
        </p:spPr>
        <p:txBody>
          <a:bodyPr>
            <a:normAutofit lnSpcReduction="10000"/>
          </a:bodyPr>
          <a:lstStyle/>
          <a:p>
            <a:r>
              <a:rPr lang="en-US" dirty="0"/>
              <a:t> Energy management</a:t>
            </a:r>
          </a:p>
          <a:p>
            <a:r>
              <a:rPr lang="en-US" dirty="0"/>
              <a:t> Renewable energy</a:t>
            </a:r>
          </a:p>
          <a:p>
            <a:r>
              <a:rPr lang="en-US" dirty="0"/>
              <a:t> Climate change preparedness</a:t>
            </a:r>
          </a:p>
          <a:p>
            <a:r>
              <a:rPr lang="en-US" dirty="0"/>
              <a:t> Patient &amp; staff education</a:t>
            </a:r>
          </a:p>
          <a:p>
            <a:r>
              <a:rPr lang="en-US" dirty="0"/>
              <a:t> Water conservation</a:t>
            </a:r>
          </a:p>
          <a:p>
            <a:r>
              <a:rPr lang="en-US" dirty="0"/>
              <a:t> Purchasing </a:t>
            </a:r>
          </a:p>
          <a:p>
            <a:r>
              <a:rPr lang="en-US" dirty="0"/>
              <a:t> Waste management</a:t>
            </a:r>
          </a:p>
          <a:p>
            <a:r>
              <a:rPr lang="en-US" dirty="0"/>
              <a:t> Chemicals in the office</a:t>
            </a:r>
          </a:p>
          <a:p>
            <a:r>
              <a:rPr lang="en-US" dirty="0"/>
              <a:t> Transportation choices</a:t>
            </a:r>
          </a:p>
          <a:p>
            <a:r>
              <a:rPr lang="en-US" dirty="0"/>
              <a:t> Healthy foods</a:t>
            </a:r>
          </a:p>
        </p:txBody>
      </p:sp>
      <p:pic>
        <p:nvPicPr>
          <p:cNvPr id="4" name="Picture 3" descr="A picture containing clipart&#10;&#10;Description generated with very high confidence">
            <a:extLst>
              <a:ext uri="{FF2B5EF4-FFF2-40B4-BE49-F238E27FC236}">
                <a16:creationId xmlns:a16="http://schemas.microsoft.com/office/drawing/2014/main" id="{BEE8772F-A392-4703-BC96-2EE4CF8FB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933" y="5111577"/>
            <a:ext cx="2210109" cy="1429502"/>
          </a:xfrm>
          <a:prstGeom prst="rect">
            <a:avLst/>
          </a:prstGeom>
        </p:spPr>
      </p:pic>
    </p:spTree>
    <p:extLst>
      <p:ext uri="{BB962C8B-B14F-4D97-AF65-F5344CB8AC3E}">
        <p14:creationId xmlns:p14="http://schemas.microsoft.com/office/powerpoint/2010/main" val="3985220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rgbClr val="00B0F0"/>
          </a:solidFill>
        </p:spPr>
        <p:txBody>
          <a:bodyPr>
            <a:noAutofit/>
          </a:bodyPr>
          <a:lstStyle/>
          <a:p>
            <a:pPr>
              <a:defRPr/>
            </a:pPr>
            <a:r>
              <a:rPr lang="en-US" b="1" dirty="0">
                <a:latin typeface="+mn-lt"/>
              </a:rPr>
              <a:t>         Example</a:t>
            </a:r>
            <a:r>
              <a:rPr lang="en-US" b="1" dirty="0">
                <a:effectLst/>
                <a:latin typeface="+mn-lt"/>
              </a:rPr>
              <a:t>:  Escambia County Health Dept.</a:t>
            </a:r>
          </a:p>
        </p:txBody>
      </p:sp>
      <p:sp>
        <p:nvSpPr>
          <p:cNvPr id="32771" name="Content Placeholder 2"/>
          <p:cNvSpPr>
            <a:spLocks noGrp="1"/>
          </p:cNvSpPr>
          <p:nvPr>
            <p:ph sz="quarter" idx="1"/>
          </p:nvPr>
        </p:nvSpPr>
        <p:spPr>
          <a:xfrm>
            <a:off x="2268747" y="1360759"/>
            <a:ext cx="8214252" cy="4264025"/>
          </a:xfrm>
        </p:spPr>
        <p:txBody>
          <a:bodyPr/>
          <a:lstStyle/>
          <a:p>
            <a:pPr>
              <a:defRPr/>
            </a:pPr>
            <a:r>
              <a:rPr lang="en-US" sz="3200" dirty="0">
                <a:solidFill>
                  <a:srgbClr val="002060"/>
                </a:solidFill>
                <a:latin typeface="+mj-lt"/>
              </a:rPr>
              <a:t> </a:t>
            </a:r>
            <a:r>
              <a:rPr lang="en-US" sz="3200" dirty="0">
                <a:solidFill>
                  <a:srgbClr val="002060"/>
                </a:solidFill>
              </a:rPr>
              <a:t>Five patient care sites</a:t>
            </a:r>
          </a:p>
          <a:p>
            <a:pPr>
              <a:defRPr/>
            </a:pPr>
            <a:r>
              <a:rPr lang="en-US" sz="3200" dirty="0">
                <a:solidFill>
                  <a:srgbClr val="002060"/>
                </a:solidFill>
              </a:rPr>
              <a:t> Began saving</a:t>
            </a:r>
            <a:r>
              <a:rPr lang="en-US" sz="3200" dirty="0"/>
              <a:t> energy the first month</a:t>
            </a:r>
          </a:p>
          <a:p>
            <a:pPr>
              <a:defRPr/>
            </a:pPr>
            <a:r>
              <a:rPr lang="en-US" sz="3200" dirty="0"/>
              <a:t> 5.2% energy electricity saving per year</a:t>
            </a:r>
          </a:p>
          <a:p>
            <a:pPr>
              <a:defRPr/>
            </a:pPr>
            <a:r>
              <a:rPr lang="en-US" sz="3200" dirty="0"/>
              <a:t> 125,000 kilowatt hours electricity per year </a:t>
            </a:r>
          </a:p>
          <a:p>
            <a:pPr>
              <a:defRPr/>
            </a:pPr>
            <a:r>
              <a:rPr lang="en-US" sz="3200" dirty="0"/>
              <a:t> 85,600 metric tons CO</a:t>
            </a:r>
            <a:r>
              <a:rPr lang="en-US" sz="3200" baseline="-25000" dirty="0"/>
              <a:t>2</a:t>
            </a:r>
            <a:r>
              <a:rPr lang="en-US" sz="3200" dirty="0"/>
              <a:t> per year </a:t>
            </a:r>
          </a:p>
          <a:p>
            <a:pPr>
              <a:defRPr/>
            </a:pPr>
            <a:r>
              <a:rPr lang="en-US" sz="3200" dirty="0"/>
              <a:t> Equivalent of  4,349 gallons gasoline</a:t>
            </a:r>
          </a:p>
          <a:p>
            <a:pPr>
              <a:defRPr/>
            </a:pPr>
            <a:r>
              <a:rPr lang="en-US" sz="3200" dirty="0"/>
              <a:t> $14,000 being saved annually </a:t>
            </a:r>
          </a:p>
          <a:p>
            <a:pPr eaLnBrk="1" hangingPunct="1">
              <a:defRPr/>
            </a:pPr>
            <a:endParaRPr lang="en-US" dirty="0"/>
          </a:p>
        </p:txBody>
      </p:sp>
      <p:pic>
        <p:nvPicPr>
          <p:cNvPr id="34821" name="Picture 2" descr="Top%20Banner.jpg"/>
          <p:cNvPicPr>
            <a:picLocks noChangeAspect="1"/>
          </p:cNvPicPr>
          <p:nvPr/>
        </p:nvPicPr>
        <p:blipFill>
          <a:blip r:embed="rId2" cstate="print"/>
          <a:srcRect r="55144"/>
          <a:stretch>
            <a:fillRect/>
          </a:stretch>
        </p:blipFill>
        <p:spPr bwMode="auto">
          <a:xfrm>
            <a:off x="9946258" y="5200641"/>
            <a:ext cx="1849472" cy="1219200"/>
          </a:xfrm>
          <a:prstGeom prst="rect">
            <a:avLst/>
          </a:prstGeom>
          <a:noFill/>
          <a:ln w="9525">
            <a:noFill/>
            <a:miter lim="800000"/>
            <a:headEnd/>
            <a:tailEnd/>
          </a:ln>
        </p:spPr>
      </p:pic>
    </p:spTree>
    <p:extLst>
      <p:ext uri="{BB962C8B-B14F-4D97-AF65-F5344CB8AC3E}">
        <p14:creationId xmlns:p14="http://schemas.microsoft.com/office/powerpoint/2010/main" val="3721929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76240"/>
          </a:xfrm>
          <a:solidFill>
            <a:srgbClr val="00B0F0"/>
          </a:solidFill>
        </p:spPr>
        <p:txBody>
          <a:bodyPr/>
          <a:lstStyle/>
          <a:p>
            <a:r>
              <a:rPr lang="en-US" b="1" dirty="0">
                <a:latin typeface="+mn-lt"/>
              </a:rPr>
              <a:t>           Adding Climate Change to Your Life</a:t>
            </a:r>
          </a:p>
        </p:txBody>
      </p:sp>
      <p:sp>
        <p:nvSpPr>
          <p:cNvPr id="3" name="Content Placeholder 2"/>
          <p:cNvSpPr>
            <a:spLocks noGrp="1"/>
          </p:cNvSpPr>
          <p:nvPr>
            <p:ph idx="1"/>
          </p:nvPr>
        </p:nvSpPr>
        <p:spPr>
          <a:xfrm>
            <a:off x="510650" y="1165226"/>
            <a:ext cx="11372193" cy="5510093"/>
          </a:xfrm>
        </p:spPr>
        <p:txBody>
          <a:bodyPr>
            <a:noAutofit/>
          </a:bodyPr>
          <a:lstStyle/>
          <a:p>
            <a:r>
              <a:rPr lang="en-US" sz="3200" dirty="0"/>
              <a:t> Save energy:  thermostats, lightbulbs, appliances, smaller homes</a:t>
            </a:r>
          </a:p>
          <a:p>
            <a:r>
              <a:rPr lang="en-US" sz="3200" dirty="0"/>
              <a:t> Use water, chemicals &amp; food wisely.  Avoid red meat!</a:t>
            </a:r>
          </a:p>
          <a:p>
            <a:r>
              <a:rPr lang="en-US" sz="3200" dirty="0"/>
              <a:t> Install solar energy:  hot water , photovoltaic (PV)</a:t>
            </a:r>
          </a:p>
          <a:p>
            <a:r>
              <a:rPr lang="en-US" sz="3200" dirty="0"/>
              <a:t> Buy renewable energy from your utility</a:t>
            </a:r>
          </a:p>
          <a:p>
            <a:r>
              <a:rPr lang="en-US" sz="3200" dirty="0"/>
              <a:t> Choose an electric vehicle</a:t>
            </a:r>
          </a:p>
          <a:p>
            <a:r>
              <a:rPr lang="en-US" sz="3200" dirty="0"/>
              <a:t> Reuse &amp; recycle</a:t>
            </a:r>
          </a:p>
          <a:p>
            <a:r>
              <a:rPr lang="en-US" sz="3200" dirty="0"/>
              <a:t> Travel wisely:  buses, bicycles, walking, buy carbon offsets</a:t>
            </a:r>
          </a:p>
          <a:p>
            <a:r>
              <a:rPr lang="en-US" sz="3200" dirty="0"/>
              <a:t> Divest of fossil fuels industries; invest “green”</a:t>
            </a:r>
          </a:p>
          <a:p>
            <a:r>
              <a:rPr lang="en-US" sz="3200" dirty="0"/>
              <a:t> Talk about climate change: family, neighbors &amp; leaders.</a:t>
            </a:r>
          </a:p>
          <a:p>
            <a:r>
              <a:rPr lang="en-US" sz="3200" dirty="0"/>
              <a:t>Vote for climate change action</a:t>
            </a:r>
          </a:p>
          <a:p>
            <a:endParaRPr lang="en-US" sz="3200" dirty="0"/>
          </a:p>
          <a:p>
            <a:endParaRPr lang="en-US" sz="3200" dirty="0"/>
          </a:p>
          <a:p>
            <a:pPr marL="0" indent="0">
              <a:buNone/>
            </a:pPr>
            <a:endParaRPr lang="en-US" sz="3200" dirty="0"/>
          </a:p>
          <a:p>
            <a:endParaRPr lang="en-US" sz="3200" dirty="0"/>
          </a:p>
        </p:txBody>
      </p:sp>
    </p:spTree>
    <p:extLst>
      <p:ext uri="{BB962C8B-B14F-4D97-AF65-F5344CB8AC3E}">
        <p14:creationId xmlns:p14="http://schemas.microsoft.com/office/powerpoint/2010/main" val="4196034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76"/>
            <a:ext cx="12192000" cy="838897"/>
          </a:xfrm>
          <a:solidFill>
            <a:srgbClr val="00B0F0"/>
          </a:solidFill>
        </p:spPr>
        <p:txBody>
          <a:bodyPr/>
          <a:lstStyle/>
          <a:p>
            <a:r>
              <a:rPr lang="en-US" b="1" dirty="0">
                <a:latin typeface="+mn-lt"/>
              </a:rPr>
              <a:t>         Healthcare’s Energy &amp; Climate Solutions</a:t>
            </a:r>
          </a:p>
        </p:txBody>
      </p:sp>
      <p:sp>
        <p:nvSpPr>
          <p:cNvPr id="3" name="Content Placeholder 2"/>
          <p:cNvSpPr>
            <a:spLocks noGrp="1"/>
          </p:cNvSpPr>
          <p:nvPr>
            <p:ph idx="1"/>
          </p:nvPr>
        </p:nvSpPr>
        <p:spPr>
          <a:xfrm>
            <a:off x="559266" y="1333851"/>
            <a:ext cx="11073468" cy="5524149"/>
          </a:xfrm>
        </p:spPr>
        <p:txBody>
          <a:bodyPr/>
          <a:lstStyle/>
          <a:p>
            <a:pPr marL="514350" indent="-514350">
              <a:buFont typeface="+mj-lt"/>
              <a:buAutoNum type="arabicPeriod"/>
            </a:pPr>
            <a:r>
              <a:rPr lang="en-US" dirty="0"/>
              <a:t>Climate change is the #1 threat to human health for the 21</a:t>
            </a:r>
            <a:r>
              <a:rPr lang="en-US" baseline="30000" dirty="0"/>
              <a:t>st</a:t>
            </a:r>
            <a:r>
              <a:rPr lang="en-US" dirty="0"/>
              <a:t> Century.</a:t>
            </a:r>
          </a:p>
          <a:p>
            <a:pPr marL="514350" indent="-514350">
              <a:buFont typeface="+mj-lt"/>
              <a:buAutoNum type="arabicPeriod"/>
            </a:pPr>
            <a:r>
              <a:rPr lang="en-US" dirty="0"/>
              <a:t>Hospital systems &amp; healthcare offices are improving their energy use profiles.</a:t>
            </a:r>
          </a:p>
          <a:p>
            <a:pPr marL="514350" indent="-514350">
              <a:buFont typeface="+mj-lt"/>
              <a:buAutoNum type="arabicPeriod"/>
            </a:pPr>
            <a:r>
              <a:rPr lang="en-US" dirty="0"/>
              <a:t>Hospital systems &amp; healthcare offices, as role models, can influence public attitudes and behaviors.</a:t>
            </a:r>
          </a:p>
          <a:p>
            <a:pPr marL="514350" indent="-514350">
              <a:buFont typeface="+mj-lt"/>
              <a:buAutoNum type="arabicPeriod"/>
            </a:pPr>
            <a:r>
              <a:rPr lang="en-US" dirty="0"/>
              <a:t>Health professional societies are beginning to play important roles to educate their members and direct public policy.</a:t>
            </a:r>
          </a:p>
          <a:p>
            <a:pPr marL="514350" indent="-514350">
              <a:buFont typeface="+mj-lt"/>
              <a:buAutoNum type="arabicPeriod"/>
            </a:pPr>
            <a:r>
              <a:rPr lang="en-US" dirty="0"/>
              <a:t>Health professional are willing to help, but need:</a:t>
            </a:r>
          </a:p>
          <a:p>
            <a:pPr lvl="2">
              <a:buFont typeface="Wingdings" panose="05000000000000000000" pitchFamily="2" charset="2"/>
              <a:buChar char="ü"/>
            </a:pPr>
            <a:r>
              <a:rPr lang="en-US" sz="2800" dirty="0"/>
              <a:t>Training on the threats to their patients posed by climate change</a:t>
            </a:r>
          </a:p>
          <a:p>
            <a:pPr lvl="2">
              <a:buFont typeface="Wingdings" panose="05000000000000000000" pitchFamily="2" charset="2"/>
              <a:buChar char="ü"/>
            </a:pPr>
            <a:r>
              <a:rPr lang="en-US" sz="2800" dirty="0"/>
              <a:t>Knowledge of the programs already available</a:t>
            </a:r>
          </a:p>
          <a:p>
            <a:pPr lvl="2">
              <a:buFont typeface="Wingdings" panose="05000000000000000000" pitchFamily="2" charset="2"/>
              <a:buChar char="ü"/>
            </a:pPr>
            <a:r>
              <a:rPr lang="en-US" sz="2800" dirty="0"/>
              <a:t>Educational resources such as brochures, posters, &amp; videos</a:t>
            </a:r>
          </a:p>
          <a:p>
            <a:pPr marL="514350" indent="-514350">
              <a:buFont typeface="+mj-lt"/>
              <a:buAutoNum type="arabicPeriod"/>
            </a:pPr>
            <a:endParaRPr lang="en-US" dirty="0"/>
          </a:p>
        </p:txBody>
      </p:sp>
    </p:spTree>
    <p:extLst>
      <p:ext uri="{BB962C8B-B14F-4D97-AF65-F5344CB8AC3E}">
        <p14:creationId xmlns:p14="http://schemas.microsoft.com/office/powerpoint/2010/main" val="15657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2" y="-49427"/>
            <a:ext cx="10515600" cy="1325563"/>
          </a:xfrm>
        </p:spPr>
        <p:txBody>
          <a:bodyPr/>
          <a:lstStyle/>
          <a:p>
            <a:r>
              <a:rPr lang="en-US" b="1" dirty="0">
                <a:latin typeface="+mn-lt"/>
              </a:rPr>
              <a:t>Hurricane Irma, Jacksonville, FL  Sept. 2017</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146" y="1011751"/>
            <a:ext cx="9972854" cy="5846249"/>
          </a:xfrm>
          <a:prstGeom prst="rect">
            <a:avLst/>
          </a:prstGeom>
        </p:spPr>
      </p:pic>
    </p:spTree>
    <p:extLst>
      <p:ext uri="{BB962C8B-B14F-4D97-AF65-F5344CB8AC3E}">
        <p14:creationId xmlns:p14="http://schemas.microsoft.com/office/powerpoint/2010/main" val="828191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3" y="231784"/>
            <a:ext cx="12192000" cy="1690688"/>
          </a:xfrm>
          <a:solidFill>
            <a:schemeClr val="bg1"/>
          </a:solidFill>
        </p:spPr>
        <p:txBody>
          <a:bodyPr/>
          <a:lstStyle/>
          <a:p>
            <a:pPr algn="ctr"/>
            <a:endParaRPr lang="en-US" b="1" dirty="0">
              <a:latin typeface="+mn-lt"/>
            </a:endParaRPr>
          </a:p>
        </p:txBody>
      </p:sp>
      <p:pic>
        <p:nvPicPr>
          <p:cNvPr id="4" name="Content Placeholder 3"/>
          <p:cNvPicPr>
            <a:picLocks noGrp="1" noChangeAspect="1"/>
          </p:cNvPicPr>
          <p:nvPr>
            <p:ph idx="1"/>
          </p:nvPr>
        </p:nvPicPr>
        <p:blipFill rotWithShape="1">
          <a:blip r:embed="rId2"/>
          <a:srcRect l="51488" t="29813" r="23227" b="33372"/>
          <a:stretch/>
        </p:blipFill>
        <p:spPr>
          <a:xfrm>
            <a:off x="550251" y="332312"/>
            <a:ext cx="7688706" cy="6297088"/>
          </a:xfrm>
          <a:prstGeom prst="rect">
            <a:avLst/>
          </a:prstGeom>
        </p:spPr>
      </p:pic>
      <p:sp>
        <p:nvSpPr>
          <p:cNvPr id="3" name="TextBox 2"/>
          <p:cNvSpPr txBox="1"/>
          <p:nvPr/>
        </p:nvSpPr>
        <p:spPr>
          <a:xfrm>
            <a:off x="8645275" y="2405408"/>
            <a:ext cx="2729546" cy="1200329"/>
          </a:xfrm>
          <a:prstGeom prst="rect">
            <a:avLst/>
          </a:prstGeom>
          <a:solidFill>
            <a:srgbClr val="00B0F0"/>
          </a:solidFill>
        </p:spPr>
        <p:txBody>
          <a:bodyPr wrap="square" rtlCol="0">
            <a:spAutoFit/>
          </a:bodyPr>
          <a:lstStyle/>
          <a:p>
            <a:r>
              <a:rPr lang="en-US" sz="2400" dirty="0"/>
              <a:t>New York Times</a:t>
            </a:r>
          </a:p>
          <a:p>
            <a:r>
              <a:rPr lang="en-US" sz="2400" dirty="0"/>
              <a:t>Page 1</a:t>
            </a:r>
          </a:p>
          <a:p>
            <a:r>
              <a:rPr lang="en-US" sz="2400" dirty="0"/>
              <a:t>January 16, 2020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042" y="5713413"/>
            <a:ext cx="2161491" cy="1144587"/>
          </a:xfrm>
          <a:prstGeom prst="rect">
            <a:avLst/>
          </a:prstGeom>
        </p:spPr>
      </p:pic>
    </p:spTree>
    <p:extLst>
      <p:ext uri="{BB962C8B-B14F-4D97-AF65-F5344CB8AC3E}">
        <p14:creationId xmlns:p14="http://schemas.microsoft.com/office/powerpoint/2010/main" val="635460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4859"/>
          </a:xfrm>
          <a:solidFill>
            <a:srgbClr val="00B0F0"/>
          </a:solidFill>
        </p:spPr>
        <p:txBody>
          <a:bodyPr/>
          <a:lstStyle/>
          <a:p>
            <a:pPr algn="ctr"/>
            <a:r>
              <a:rPr lang="en-US" b="1" dirty="0">
                <a:latin typeface="+mn-lt"/>
              </a:rPr>
              <a:t>Healthcare’s Energy &amp; Climate Solutions</a:t>
            </a:r>
          </a:p>
        </p:txBody>
      </p:sp>
      <p:sp>
        <p:nvSpPr>
          <p:cNvPr id="3" name="Content Placeholder 2"/>
          <p:cNvSpPr>
            <a:spLocks noGrp="1"/>
          </p:cNvSpPr>
          <p:nvPr>
            <p:ph idx="1"/>
          </p:nvPr>
        </p:nvSpPr>
        <p:spPr>
          <a:xfrm>
            <a:off x="-235479" y="1585133"/>
            <a:ext cx="12192000" cy="5167310"/>
          </a:xfrm>
          <a:noFill/>
        </p:spPr>
        <p:txBody>
          <a:bodyPr/>
          <a:lstStyle/>
          <a:p>
            <a:pPr marL="1828800" lvl="2" indent="-914400">
              <a:buFont typeface="+mj-lt"/>
              <a:buAutoNum type="arabicPeriod"/>
            </a:pPr>
            <a:r>
              <a:rPr lang="en-US" sz="4400" dirty="0"/>
              <a:t>Why is the healthcare industry important?</a:t>
            </a:r>
          </a:p>
          <a:p>
            <a:pPr marL="1828800" lvl="2" indent="-914400">
              <a:buFont typeface="+mj-lt"/>
              <a:buAutoNum type="arabicPeriod"/>
            </a:pPr>
            <a:r>
              <a:rPr lang="en-US" sz="4400" dirty="0"/>
              <a:t>Are health professionals ready to help?</a:t>
            </a:r>
          </a:p>
          <a:p>
            <a:pPr marL="1828800" lvl="2" indent="-914400">
              <a:buFont typeface="+mj-lt"/>
              <a:buAutoNum type="arabicPeriod"/>
            </a:pPr>
            <a:r>
              <a:rPr lang="en-US" sz="4400" dirty="0"/>
              <a:t>Hospitals to the rescue!</a:t>
            </a:r>
          </a:p>
          <a:p>
            <a:pPr marL="1828800" lvl="2" indent="-914400">
              <a:buFont typeface="+mj-lt"/>
              <a:buAutoNum type="arabicPeriod"/>
            </a:pPr>
            <a:r>
              <a:rPr lang="en-US" sz="4400" dirty="0"/>
              <a:t>Solutions for medical offices (and for the rest of us)</a:t>
            </a:r>
          </a:p>
          <a:p>
            <a:pPr marL="1828800" lvl="2" indent="-914400">
              <a:buFont typeface="+mj-lt"/>
              <a:buAutoNum type="arabicPeriod"/>
            </a:pPr>
            <a:r>
              <a:rPr lang="en-US" sz="4400" dirty="0"/>
              <a:t>Adding climate change to your life.</a:t>
            </a:r>
          </a:p>
          <a:p>
            <a:endParaRPr lang="en-US" sz="32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042" y="5713413"/>
            <a:ext cx="2161491" cy="1144587"/>
          </a:xfrm>
          <a:prstGeom prst="rect">
            <a:avLst/>
          </a:prstGeom>
        </p:spPr>
      </p:pic>
    </p:spTree>
    <p:extLst>
      <p:ext uri="{BB962C8B-B14F-4D97-AF65-F5344CB8AC3E}">
        <p14:creationId xmlns:p14="http://schemas.microsoft.com/office/powerpoint/2010/main" val="3812288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7258" y="1025962"/>
            <a:ext cx="9144000" cy="2387600"/>
          </a:xfrm>
        </p:spPr>
        <p:txBody>
          <a:bodyPr/>
          <a:lstStyle/>
          <a:p>
            <a:endParaRPr lang="en-US" dirty="0"/>
          </a:p>
        </p:txBody>
      </p:sp>
      <p:sp>
        <p:nvSpPr>
          <p:cNvPr id="3" name="Subtitle 2"/>
          <p:cNvSpPr>
            <a:spLocks noGrp="1"/>
          </p:cNvSpPr>
          <p:nvPr>
            <p:ph type="subTitle" idx="1"/>
          </p:nvPr>
        </p:nvSpPr>
        <p:spPr>
          <a:xfrm>
            <a:off x="7374468" y="7630509"/>
            <a:ext cx="897174" cy="1811187"/>
          </a:xfrm>
          <a:solidFill>
            <a:srgbClr val="00B0F0"/>
          </a:solidFill>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467" y="-42557"/>
            <a:ext cx="8373533" cy="6879536"/>
          </a:xfrm>
          <a:prstGeom prst="rect">
            <a:avLst/>
          </a:prstGeom>
        </p:spPr>
      </p:pic>
      <p:sp>
        <p:nvSpPr>
          <p:cNvPr id="5" name="TextBox 4"/>
          <p:cNvSpPr txBox="1"/>
          <p:nvPr/>
        </p:nvSpPr>
        <p:spPr>
          <a:xfrm>
            <a:off x="219477" y="466331"/>
            <a:ext cx="11100164" cy="1446550"/>
          </a:xfrm>
          <a:prstGeom prst="rect">
            <a:avLst/>
          </a:prstGeom>
          <a:solidFill>
            <a:srgbClr val="00B0F0"/>
          </a:solidFill>
        </p:spPr>
        <p:txBody>
          <a:bodyPr wrap="square" rtlCol="0">
            <a:spAutoFit/>
          </a:bodyPr>
          <a:lstStyle/>
          <a:p>
            <a:r>
              <a:rPr lang="en-US" sz="4400" b="1" dirty="0"/>
              <a:t>“The Climate Change Crisis:</a:t>
            </a:r>
          </a:p>
          <a:p>
            <a:r>
              <a:rPr lang="en-US" sz="4400" b="1" dirty="0"/>
              <a:t>        Healthcare’s Energy &amp; Climate Solutions”</a:t>
            </a:r>
          </a:p>
        </p:txBody>
      </p:sp>
      <p:sp>
        <p:nvSpPr>
          <p:cNvPr id="7" name="TextBox 6"/>
          <p:cNvSpPr txBox="1"/>
          <p:nvPr/>
        </p:nvSpPr>
        <p:spPr>
          <a:xfrm>
            <a:off x="4326761" y="4838125"/>
            <a:ext cx="6095414" cy="1815882"/>
          </a:xfrm>
          <a:prstGeom prst="rect">
            <a:avLst/>
          </a:prstGeom>
          <a:solidFill>
            <a:srgbClr val="00B0F0"/>
          </a:solidFill>
        </p:spPr>
        <p:txBody>
          <a:bodyPr wrap="square" rtlCol="0">
            <a:spAutoFit/>
          </a:bodyPr>
          <a:lstStyle/>
          <a:p>
            <a:r>
              <a:rPr lang="en-US" sz="2800" dirty="0"/>
              <a:t>Todd L Sack, MD  FACP</a:t>
            </a:r>
          </a:p>
          <a:p>
            <a:r>
              <a:rPr lang="en-US" sz="2800" dirty="0"/>
              <a:t>Editor, www.MyGreenDoctor.org</a:t>
            </a:r>
          </a:p>
          <a:p>
            <a:r>
              <a:rPr lang="en-US" sz="2800" dirty="0"/>
              <a:t>Jacksonville, Florida</a:t>
            </a:r>
          </a:p>
          <a:p>
            <a:r>
              <a:rPr lang="en-US" sz="2800" dirty="0"/>
              <a:t>tsack8@gmail.com  904-403-6446</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4483" t="34330" r="12988" b="10804"/>
          <a:stretch/>
        </p:blipFill>
        <p:spPr>
          <a:xfrm>
            <a:off x="461246" y="4364877"/>
            <a:ext cx="2866901" cy="2085598"/>
          </a:xfrm>
          <a:prstGeom prst="rect">
            <a:avLst/>
          </a:prstGeom>
        </p:spPr>
      </p:pic>
      <p:sp>
        <p:nvSpPr>
          <p:cNvPr id="6" name="TextBox 5"/>
          <p:cNvSpPr txBox="1"/>
          <p:nvPr/>
        </p:nvSpPr>
        <p:spPr>
          <a:xfrm>
            <a:off x="1867239" y="2794664"/>
            <a:ext cx="4349363" cy="1015663"/>
          </a:xfrm>
          <a:prstGeom prst="rect">
            <a:avLst/>
          </a:prstGeom>
          <a:solidFill>
            <a:srgbClr val="00B0F0"/>
          </a:solidFill>
        </p:spPr>
        <p:txBody>
          <a:bodyPr wrap="square" rtlCol="0">
            <a:spAutoFit/>
          </a:bodyPr>
          <a:lstStyle/>
          <a:p>
            <a:r>
              <a:rPr lang="en-US" sz="6000" i="1" dirty="0">
                <a:latin typeface="+mj-lt"/>
              </a:rPr>
              <a:t>“Thank you!”</a:t>
            </a:r>
          </a:p>
        </p:txBody>
      </p:sp>
    </p:spTree>
    <p:extLst>
      <p:ext uri="{BB962C8B-B14F-4D97-AF65-F5344CB8AC3E}">
        <p14:creationId xmlns:p14="http://schemas.microsoft.com/office/powerpoint/2010/main" val="353212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05" y="34352"/>
            <a:ext cx="10515600" cy="1325563"/>
          </a:xfrm>
        </p:spPr>
        <p:txBody>
          <a:bodyPr/>
          <a:lstStyle/>
          <a:p>
            <a:r>
              <a:rPr lang="en-US" b="1" dirty="0">
                <a:latin typeface="+mn-lt"/>
              </a:rPr>
              <a:t>Hurricane Irma, Jacksonville, FL  Sept. 2017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476" y="1217477"/>
            <a:ext cx="12358299" cy="5935670"/>
          </a:xfrm>
        </p:spPr>
      </p:pic>
    </p:spTree>
    <p:extLst>
      <p:ext uri="{BB962C8B-B14F-4D97-AF65-F5344CB8AC3E}">
        <p14:creationId xmlns:p14="http://schemas.microsoft.com/office/powerpoint/2010/main" val="382176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38" y="-180975"/>
            <a:ext cx="10515600" cy="1325563"/>
          </a:xfrm>
        </p:spPr>
        <p:txBody>
          <a:bodyPr>
            <a:normAutofit/>
          </a:bodyPr>
          <a:lstStyle/>
          <a:p>
            <a:r>
              <a:rPr lang="en-US" b="1" dirty="0">
                <a:latin typeface="+mn-lt"/>
              </a:rPr>
              <a:t>Hurricane Irma, Jacksonville, FL  Sept. 2017</a:t>
            </a:r>
            <a:endParaRPr lang="en-US"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5936" y="1013254"/>
            <a:ext cx="10376064" cy="5844746"/>
          </a:xfrm>
        </p:spPr>
      </p:pic>
    </p:spTree>
    <p:extLst>
      <p:ext uri="{BB962C8B-B14F-4D97-AF65-F5344CB8AC3E}">
        <p14:creationId xmlns:p14="http://schemas.microsoft.com/office/powerpoint/2010/main" val="413079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Oval 2"/>
          <p:cNvSpPr>
            <a:spLocks noChangeArrowheads="1"/>
          </p:cNvSpPr>
          <p:nvPr/>
        </p:nvSpPr>
        <p:spPr bwMode="auto">
          <a:xfrm>
            <a:off x="1048080" y="275623"/>
            <a:ext cx="3461976" cy="1447648"/>
          </a:xfrm>
          <a:prstGeom prst="ellipse">
            <a:avLst/>
          </a:prstGeom>
          <a:solidFill>
            <a:srgbClr val="00B0F0"/>
          </a:solidFill>
          <a:ln w="12700">
            <a:solidFill>
              <a:schemeClr val="tx1"/>
            </a:solidFill>
            <a:round/>
            <a:headEnd/>
            <a:tailEnd/>
          </a:ln>
          <a:effectLst>
            <a:outerShdw blurRad="63500" dist="107763" dir="2700000" algn="ctr" rotWithShape="0">
              <a:schemeClr val="tx2">
                <a:alpha val="74998"/>
              </a:schemeClr>
            </a:outerShdw>
          </a:effectLst>
        </p:spPr>
        <p:txBody>
          <a:bodyPr wrap="none" anchor="ctr"/>
          <a:lstStyle/>
          <a:p>
            <a:pPr eaLnBrk="0" fontAlgn="base" hangingPunct="0">
              <a:spcBef>
                <a:spcPct val="0"/>
              </a:spcBef>
              <a:spcAft>
                <a:spcPct val="0"/>
              </a:spcAft>
              <a:defRPr/>
            </a:pPr>
            <a:endParaRPr lang="en-US" sz="3600" dirty="0">
              <a:solidFill>
                <a:srgbClr val="FFFFFF"/>
              </a:solidFill>
              <a:latin typeface="Calibri Light" panose="020F0302020204030204" pitchFamily="34" charset="0"/>
              <a:ea typeface="ＭＳ Ｐゴシック" charset="0"/>
              <a:cs typeface="ＭＳ Ｐゴシック" charset="0"/>
            </a:endParaRPr>
          </a:p>
        </p:txBody>
      </p:sp>
      <p:sp>
        <p:nvSpPr>
          <p:cNvPr id="52226" name="Rectangle 3"/>
          <p:cNvSpPr>
            <a:spLocks noChangeArrowheads="1"/>
          </p:cNvSpPr>
          <p:nvPr/>
        </p:nvSpPr>
        <p:spPr bwMode="auto">
          <a:xfrm>
            <a:off x="1970088" y="453558"/>
            <a:ext cx="2093912" cy="116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fontAlgn="base" hangingPunct="0">
              <a:lnSpc>
                <a:spcPct val="70000"/>
              </a:lnSpc>
              <a:spcBef>
                <a:spcPct val="50000"/>
              </a:spcBef>
              <a:spcAft>
                <a:spcPct val="0"/>
              </a:spcAft>
            </a:pPr>
            <a:r>
              <a:rPr lang="en-US" sz="3600" b="1" dirty="0">
                <a:solidFill>
                  <a:schemeClr val="bg1"/>
                </a:solidFill>
                <a:latin typeface="Calibri" panose="020F0502020204030204" pitchFamily="34" charset="0"/>
                <a:ea typeface="ＭＳ Ｐゴシック" charset="0"/>
                <a:cs typeface="Calibri" panose="020F0502020204030204" pitchFamily="34" charset="0"/>
              </a:rPr>
              <a:t>CLIMATE </a:t>
            </a:r>
          </a:p>
          <a:p>
            <a:pPr eaLnBrk="0" fontAlgn="base" hangingPunct="0">
              <a:lnSpc>
                <a:spcPct val="70000"/>
              </a:lnSpc>
              <a:spcBef>
                <a:spcPct val="50000"/>
              </a:spcBef>
              <a:spcAft>
                <a:spcPct val="0"/>
              </a:spcAft>
            </a:pPr>
            <a:r>
              <a:rPr lang="en-US" sz="3600" b="1" dirty="0">
                <a:solidFill>
                  <a:schemeClr val="bg1"/>
                </a:solidFill>
                <a:latin typeface="Calibri" panose="020F0502020204030204" pitchFamily="34" charset="0"/>
                <a:ea typeface="ＭＳ Ｐゴシック" charset="0"/>
                <a:cs typeface="Calibri" panose="020F0502020204030204" pitchFamily="34" charset="0"/>
              </a:rPr>
              <a:t>CHANGE</a:t>
            </a:r>
          </a:p>
        </p:txBody>
      </p:sp>
      <p:sp>
        <p:nvSpPr>
          <p:cNvPr id="52227" name="Rectangle 4"/>
          <p:cNvSpPr>
            <a:spLocks noChangeArrowheads="1"/>
          </p:cNvSpPr>
          <p:nvPr/>
        </p:nvSpPr>
        <p:spPr bwMode="auto">
          <a:xfrm>
            <a:off x="4064000" y="969963"/>
            <a:ext cx="16764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dirty="0">
              <a:solidFill>
                <a:srgbClr val="FFFFFF"/>
              </a:solidFill>
              <a:latin typeface="Times" charset="0"/>
              <a:ea typeface="ＭＳ Ｐゴシック" charset="0"/>
              <a:cs typeface="ＭＳ Ｐゴシック" charset="0"/>
            </a:endParaRPr>
          </a:p>
        </p:txBody>
      </p:sp>
      <p:sp>
        <p:nvSpPr>
          <p:cNvPr id="52228" name="Rectangle 5"/>
          <p:cNvSpPr>
            <a:spLocks noChangeArrowheads="1"/>
          </p:cNvSpPr>
          <p:nvPr/>
        </p:nvSpPr>
        <p:spPr bwMode="auto">
          <a:xfrm>
            <a:off x="315310" y="2225781"/>
            <a:ext cx="5121058" cy="40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marL="457200" indent="-457200" eaLnBrk="0" fontAlgn="base" hangingPunct="0">
              <a:spcBef>
                <a:spcPct val="0"/>
              </a:spcBef>
              <a:spcAft>
                <a:spcPct val="0"/>
              </a:spcAft>
              <a:buFont typeface="Arial" panose="020B0604020202020204" pitchFamily="34" charset="0"/>
              <a:buChar char="•"/>
            </a:pPr>
            <a:r>
              <a:rPr lang="en-US" sz="3200" dirty="0">
                <a:ea typeface="ＭＳ Ｐゴシック" charset="0"/>
                <a:cs typeface="ＭＳ Ｐゴシック" charset="0"/>
              </a:rPr>
              <a:t>Rising Temperatures</a:t>
            </a:r>
          </a:p>
          <a:p>
            <a:pPr marL="457200" indent="-457200" eaLnBrk="0" fontAlgn="base" hangingPunct="0">
              <a:spcBef>
                <a:spcPct val="0"/>
              </a:spcBef>
              <a:spcAft>
                <a:spcPct val="0"/>
              </a:spcAft>
              <a:buFont typeface="Arial" panose="020B0604020202020204" pitchFamily="34" charset="0"/>
              <a:buChar char="•"/>
            </a:pPr>
            <a:r>
              <a:rPr lang="en-US" sz="3200" dirty="0">
                <a:ea typeface="ＭＳ Ｐゴシック" charset="0"/>
                <a:cs typeface="ＭＳ Ｐゴシック" charset="0"/>
              </a:rPr>
              <a:t>Rising sea levels</a:t>
            </a:r>
          </a:p>
          <a:p>
            <a:pPr marL="457200" indent="-457200" eaLnBrk="0" fontAlgn="base" hangingPunct="0">
              <a:spcBef>
                <a:spcPct val="0"/>
              </a:spcBef>
              <a:spcAft>
                <a:spcPct val="0"/>
              </a:spcAft>
              <a:buFont typeface="Arial" panose="020B0604020202020204" pitchFamily="34" charset="0"/>
              <a:buChar char="•"/>
            </a:pPr>
            <a:r>
              <a:rPr lang="en-US" sz="3200" dirty="0">
                <a:ea typeface="ＭＳ Ｐゴシック" charset="0"/>
                <a:cs typeface="ＭＳ Ｐゴシック" charset="0"/>
              </a:rPr>
              <a:t>Extreme Weather: </a:t>
            </a:r>
          </a:p>
          <a:p>
            <a:pPr eaLnBrk="0" fontAlgn="base" hangingPunct="0">
              <a:spcBef>
                <a:spcPct val="0"/>
              </a:spcBef>
              <a:spcAft>
                <a:spcPct val="0"/>
              </a:spcAft>
            </a:pPr>
            <a:r>
              <a:rPr lang="en-US" sz="3200" b="1" dirty="0">
                <a:ea typeface="ＭＳ Ｐゴシック" charset="0"/>
                <a:cs typeface="ＭＳ Ｐゴシック" charset="0"/>
              </a:rPr>
              <a:t>        </a:t>
            </a:r>
            <a:r>
              <a:rPr lang="en-US" sz="3200" dirty="0">
                <a:ea typeface="ＭＳ Ｐゴシック" charset="0"/>
                <a:cs typeface="ＭＳ Ｐゴシック" charset="0"/>
              </a:rPr>
              <a:t>extreme heat </a:t>
            </a:r>
          </a:p>
          <a:p>
            <a:pPr eaLnBrk="0" fontAlgn="base" hangingPunct="0">
              <a:spcBef>
                <a:spcPct val="0"/>
              </a:spcBef>
              <a:spcAft>
                <a:spcPct val="0"/>
              </a:spcAft>
            </a:pPr>
            <a:r>
              <a:rPr lang="en-US" sz="3200" b="1" dirty="0">
                <a:ea typeface="ＭＳ Ｐゴシック" charset="0"/>
                <a:cs typeface="ＭＳ Ｐゴシック" charset="0"/>
              </a:rPr>
              <a:t>        </a:t>
            </a:r>
            <a:r>
              <a:rPr lang="en-US" sz="3200" dirty="0">
                <a:ea typeface="ＭＳ Ｐゴシック" charset="0"/>
                <a:cs typeface="ＭＳ Ｐゴシック" charset="0"/>
              </a:rPr>
              <a:t>extreme rainstorms</a:t>
            </a:r>
          </a:p>
          <a:p>
            <a:pPr eaLnBrk="0" fontAlgn="base" hangingPunct="0">
              <a:spcBef>
                <a:spcPct val="0"/>
              </a:spcBef>
              <a:spcAft>
                <a:spcPct val="0"/>
              </a:spcAft>
            </a:pPr>
            <a:r>
              <a:rPr lang="en-US" sz="3200" b="1" dirty="0">
                <a:ea typeface="ＭＳ Ｐゴシック" charset="0"/>
                <a:cs typeface="ＭＳ Ｐゴシック" charset="0"/>
              </a:rPr>
              <a:t>        </a:t>
            </a:r>
            <a:r>
              <a:rPr lang="en-US" sz="3200" dirty="0">
                <a:ea typeface="ＭＳ Ｐゴシック" charset="0"/>
                <a:cs typeface="ＭＳ Ｐゴシック" charset="0"/>
              </a:rPr>
              <a:t>hurricanes &amp; tornadoes</a:t>
            </a:r>
          </a:p>
          <a:p>
            <a:pPr eaLnBrk="0" fontAlgn="base" hangingPunct="0">
              <a:spcBef>
                <a:spcPct val="0"/>
              </a:spcBef>
              <a:spcAft>
                <a:spcPct val="0"/>
              </a:spcAft>
            </a:pPr>
            <a:r>
              <a:rPr lang="en-US" sz="3200" b="1" dirty="0">
                <a:ea typeface="ＭＳ Ｐゴシック" charset="0"/>
                <a:cs typeface="ＭＳ Ｐゴシック" charset="0"/>
              </a:rPr>
              <a:t>        </a:t>
            </a:r>
            <a:r>
              <a:rPr lang="en-US" sz="3200" dirty="0">
                <a:ea typeface="ＭＳ Ｐゴシック" charset="0"/>
                <a:cs typeface="ＭＳ Ｐゴシック" charset="0"/>
              </a:rPr>
              <a:t>flooding</a:t>
            </a:r>
          </a:p>
          <a:p>
            <a:pPr eaLnBrk="0" fontAlgn="base" hangingPunct="0">
              <a:spcBef>
                <a:spcPct val="0"/>
              </a:spcBef>
              <a:spcAft>
                <a:spcPct val="0"/>
              </a:spcAft>
            </a:pPr>
            <a:r>
              <a:rPr lang="en-US" sz="3200" b="1" dirty="0">
                <a:ea typeface="ＭＳ Ｐゴシック" charset="0"/>
                <a:cs typeface="ＭＳ Ｐゴシック" charset="0"/>
              </a:rPr>
              <a:t>        </a:t>
            </a:r>
            <a:r>
              <a:rPr lang="en-US" sz="3200" dirty="0">
                <a:ea typeface="ＭＳ Ｐゴシック" charset="0"/>
                <a:cs typeface="ＭＳ Ｐゴシック" charset="0"/>
              </a:rPr>
              <a:t>droughts &amp; fires</a:t>
            </a:r>
          </a:p>
        </p:txBody>
      </p:sp>
      <p:sp>
        <p:nvSpPr>
          <p:cNvPr id="52231" name="Rectangle 8"/>
          <p:cNvSpPr>
            <a:spLocks noChangeArrowheads="1"/>
          </p:cNvSpPr>
          <p:nvPr/>
        </p:nvSpPr>
        <p:spPr bwMode="auto">
          <a:xfrm>
            <a:off x="5740400" y="9687697"/>
            <a:ext cx="164706" cy="473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fontAlgn="base" hangingPunct="0">
              <a:spcBef>
                <a:spcPct val="50000"/>
              </a:spcBef>
              <a:spcAft>
                <a:spcPct val="0"/>
              </a:spcAft>
            </a:pPr>
            <a:r>
              <a:rPr lang="en-US" sz="2000" b="1" dirty="0">
                <a:solidFill>
                  <a:schemeClr val="bg1"/>
                </a:solidFill>
                <a:ea typeface="ＭＳ Ｐゴシック" charset="0"/>
                <a:cs typeface="ＭＳ Ｐゴシック" charset="0"/>
              </a:rPr>
              <a:t>Urban heat </a:t>
            </a:r>
            <a:r>
              <a:rPr lang="en-US" sz="2000" b="1" dirty="0" err="1">
                <a:solidFill>
                  <a:schemeClr val="bg1"/>
                </a:solidFill>
                <a:ea typeface="ＭＳ Ｐゴシック" charset="0"/>
                <a:cs typeface="ＭＳ Ｐゴシック" charset="0"/>
              </a:rPr>
              <a:t>islnds</a:t>
            </a:r>
            <a:endParaRPr lang="en-US" sz="2000" b="1" dirty="0">
              <a:solidFill>
                <a:schemeClr val="bg1"/>
              </a:solidFill>
              <a:ea typeface="ＭＳ Ｐゴシック" charset="0"/>
              <a:cs typeface="ＭＳ Ｐゴシック" charset="0"/>
            </a:endParaRPr>
          </a:p>
          <a:p>
            <a:pPr algn="ctr" eaLnBrk="0" fontAlgn="base" hangingPunct="0">
              <a:spcBef>
                <a:spcPct val="50000"/>
              </a:spcBef>
              <a:spcAft>
                <a:spcPct val="0"/>
              </a:spcAft>
            </a:pPr>
            <a:endParaRPr lang="en-US" b="1" dirty="0">
              <a:latin typeface="Times" charset="0"/>
              <a:ea typeface="ＭＳ Ｐゴシック" charset="0"/>
              <a:cs typeface="ＭＳ Ｐゴシック" charset="0"/>
            </a:endParaRPr>
          </a:p>
          <a:p>
            <a:pPr algn="ctr" eaLnBrk="0" fontAlgn="base" hangingPunct="0">
              <a:spcBef>
                <a:spcPct val="50000"/>
              </a:spcBef>
              <a:spcAft>
                <a:spcPct val="0"/>
              </a:spcAft>
            </a:pPr>
            <a:r>
              <a:rPr lang="en-US" sz="2000" b="1" dirty="0">
                <a:solidFill>
                  <a:schemeClr val="bg1"/>
                </a:solidFill>
                <a:ea typeface="ＭＳ Ｐゴシック" charset="0"/>
                <a:cs typeface="ＭＳ Ｐゴシック" charset="0"/>
              </a:rPr>
              <a:t>Air pollution &amp; Aeroallergens</a:t>
            </a:r>
          </a:p>
          <a:p>
            <a:pPr algn="ctr" eaLnBrk="0" fontAlgn="base" hangingPunct="0">
              <a:spcBef>
                <a:spcPct val="50000"/>
              </a:spcBef>
              <a:spcAft>
                <a:spcPct val="0"/>
              </a:spcAft>
            </a:pPr>
            <a:endParaRPr lang="en-US" b="1" dirty="0">
              <a:solidFill>
                <a:srgbClr val="FFFE06"/>
              </a:solidFill>
              <a:latin typeface="Times" charset="0"/>
              <a:ea typeface="ＭＳ Ｐゴシック" charset="0"/>
              <a:cs typeface="ＭＳ Ｐゴシック" charset="0"/>
            </a:endParaRPr>
          </a:p>
          <a:p>
            <a:pPr algn="ctr" eaLnBrk="0" fontAlgn="base" hangingPunct="0">
              <a:spcBef>
                <a:spcPct val="50000"/>
              </a:spcBef>
              <a:spcAft>
                <a:spcPct val="0"/>
              </a:spcAft>
            </a:pPr>
            <a:r>
              <a:rPr lang="en-US" sz="2000" b="1" dirty="0">
                <a:solidFill>
                  <a:schemeClr val="bg1"/>
                </a:solidFill>
                <a:ea typeface="ＭＳ Ｐゴシック" charset="0"/>
                <a:cs typeface="ＭＳ Ｐゴシック" charset="0"/>
              </a:rPr>
              <a:t>Vector-borne diseases</a:t>
            </a:r>
          </a:p>
          <a:p>
            <a:pPr algn="ctr" eaLnBrk="0" fontAlgn="base" hangingPunct="0">
              <a:spcBef>
                <a:spcPct val="50000"/>
              </a:spcBef>
              <a:spcAft>
                <a:spcPct val="0"/>
              </a:spcAft>
            </a:pPr>
            <a:endParaRPr lang="en-US" b="1" dirty="0">
              <a:solidFill>
                <a:srgbClr val="FFFE06"/>
              </a:solidFill>
              <a:latin typeface="Times" charset="0"/>
              <a:ea typeface="ＭＳ Ｐゴシック" charset="0"/>
              <a:cs typeface="ＭＳ Ｐゴシック" charset="0"/>
            </a:endParaRPr>
          </a:p>
          <a:p>
            <a:pPr algn="ctr" eaLnBrk="0" fontAlgn="base" hangingPunct="0">
              <a:spcBef>
                <a:spcPct val="50000"/>
              </a:spcBef>
              <a:spcAft>
                <a:spcPct val="0"/>
              </a:spcAft>
            </a:pPr>
            <a:r>
              <a:rPr lang="en-US" sz="2000" b="1" dirty="0">
                <a:solidFill>
                  <a:schemeClr val="bg1"/>
                </a:solidFill>
                <a:ea typeface="ＭＳ Ｐゴシック" charset="0"/>
                <a:cs typeface="ＭＳ Ｐゴシック" charset="0"/>
              </a:rPr>
              <a:t>Water-borne diseases</a:t>
            </a:r>
          </a:p>
          <a:p>
            <a:pPr algn="ctr" eaLnBrk="0" fontAlgn="base" hangingPunct="0">
              <a:spcBef>
                <a:spcPct val="50000"/>
              </a:spcBef>
              <a:spcAft>
                <a:spcPct val="0"/>
              </a:spcAft>
            </a:pPr>
            <a:endParaRPr lang="en-US" b="1" dirty="0">
              <a:solidFill>
                <a:srgbClr val="FFFE06"/>
              </a:solidFill>
              <a:latin typeface="Times" charset="0"/>
              <a:ea typeface="ＭＳ Ｐゴシック" charset="0"/>
              <a:cs typeface="ＭＳ Ｐゴシック" charset="0"/>
            </a:endParaRPr>
          </a:p>
          <a:p>
            <a:pPr algn="ctr" eaLnBrk="0" fontAlgn="base" hangingPunct="0">
              <a:spcBef>
                <a:spcPct val="50000"/>
              </a:spcBef>
              <a:spcAft>
                <a:spcPct val="0"/>
              </a:spcAft>
            </a:pPr>
            <a:r>
              <a:rPr lang="en-US" sz="2000" b="1" dirty="0">
                <a:solidFill>
                  <a:schemeClr val="bg1"/>
                </a:solidFill>
                <a:latin typeface="Calibri" panose="020F0502020204030204" pitchFamily="34" charset="0"/>
                <a:ea typeface="ＭＳ Ｐゴシック" charset="0"/>
                <a:cs typeface="Calibri" panose="020F0502020204030204" pitchFamily="34" charset="0"/>
              </a:rPr>
              <a:t>Water resources &amp; food supply</a:t>
            </a:r>
          </a:p>
          <a:p>
            <a:pPr algn="ctr" eaLnBrk="0" fontAlgn="base" hangingPunct="0">
              <a:spcBef>
                <a:spcPct val="50000"/>
              </a:spcBef>
              <a:spcAft>
                <a:spcPct val="0"/>
              </a:spcAft>
            </a:pPr>
            <a:endParaRPr lang="en-US" b="1" dirty="0">
              <a:solidFill>
                <a:srgbClr val="FFFE06"/>
              </a:solidFill>
              <a:latin typeface="Times" charset="0"/>
              <a:ea typeface="ＭＳ Ｐゴシック" charset="0"/>
              <a:cs typeface="ＭＳ Ｐゴシック" charset="0"/>
            </a:endParaRPr>
          </a:p>
          <a:p>
            <a:pPr algn="ctr" eaLnBrk="0" fontAlgn="base" hangingPunct="0">
              <a:spcBef>
                <a:spcPct val="50000"/>
              </a:spcBef>
              <a:spcAft>
                <a:spcPct val="0"/>
              </a:spcAft>
            </a:pPr>
            <a:r>
              <a:rPr lang="en-US" sz="2000" b="1" dirty="0">
                <a:solidFill>
                  <a:schemeClr val="bg1"/>
                </a:solidFill>
                <a:latin typeface="Calibri" panose="020F0502020204030204" pitchFamily="34" charset="0"/>
                <a:ea typeface="ＭＳ Ｐゴシック" charset="0"/>
                <a:cs typeface="Calibri" panose="020F0502020204030204" pitchFamily="34" charset="0"/>
              </a:rPr>
              <a:t>Mental Health Stress</a:t>
            </a:r>
          </a:p>
          <a:p>
            <a:pPr algn="ctr" eaLnBrk="0" fontAlgn="base" hangingPunct="0">
              <a:spcBef>
                <a:spcPct val="50000"/>
              </a:spcBef>
              <a:spcAft>
                <a:spcPct val="0"/>
              </a:spcAft>
            </a:pPr>
            <a:r>
              <a:rPr lang="en-US" b="1" dirty="0">
                <a:solidFill>
                  <a:schemeClr val="bg1"/>
                </a:solidFill>
                <a:latin typeface="Calibri" panose="020F0502020204030204" pitchFamily="34" charset="0"/>
                <a:ea typeface="ＭＳ Ｐゴシック" charset="0"/>
                <a:cs typeface="Calibri" panose="020F0502020204030204" pitchFamily="34" charset="0"/>
              </a:rPr>
              <a:t>Environmental Refugees</a:t>
            </a:r>
            <a:endParaRPr lang="en-US" sz="1600" dirty="0">
              <a:solidFill>
                <a:schemeClr val="bg1"/>
              </a:solidFill>
              <a:latin typeface="Calibri" panose="020F0502020204030204" pitchFamily="34" charset="0"/>
              <a:ea typeface="ＭＳ Ｐゴシック" charset="0"/>
              <a:cs typeface="Calibri" panose="020F0502020204030204" pitchFamily="34" charset="0"/>
            </a:endParaRPr>
          </a:p>
          <a:p>
            <a:pPr algn="ctr" eaLnBrk="0" fontAlgn="base" hangingPunct="0">
              <a:spcBef>
                <a:spcPct val="50000"/>
              </a:spcBef>
              <a:spcAft>
                <a:spcPct val="0"/>
              </a:spcAft>
            </a:pPr>
            <a:endParaRPr lang="en-US" sz="1600" dirty="0">
              <a:solidFill>
                <a:srgbClr val="FFFE06"/>
              </a:solidFill>
              <a:latin typeface="Times" charset="0"/>
              <a:ea typeface="ＭＳ Ｐゴシック" charset="0"/>
              <a:cs typeface="ＭＳ Ｐゴシック" charset="0"/>
            </a:endParaRPr>
          </a:p>
          <a:p>
            <a:pPr algn="ctr" eaLnBrk="0" fontAlgn="base" hangingPunct="0">
              <a:spcBef>
                <a:spcPct val="0"/>
              </a:spcBef>
              <a:spcAft>
                <a:spcPct val="0"/>
              </a:spcAft>
            </a:pPr>
            <a:endParaRPr lang="en-US" sz="1600" dirty="0">
              <a:solidFill>
                <a:srgbClr val="FFFE06"/>
              </a:solidFill>
              <a:latin typeface="Times" charset="0"/>
              <a:ea typeface="ＭＳ Ｐゴシック" charset="0"/>
              <a:cs typeface="ＭＳ Ｐゴシック" charset="0"/>
            </a:endParaRPr>
          </a:p>
        </p:txBody>
      </p:sp>
      <p:sp>
        <p:nvSpPr>
          <p:cNvPr id="52237" name="Rectangle 14"/>
          <p:cNvSpPr>
            <a:spLocks noChangeArrowheads="1"/>
          </p:cNvSpPr>
          <p:nvPr/>
        </p:nvSpPr>
        <p:spPr bwMode="auto">
          <a:xfrm>
            <a:off x="11694253" y="6686026"/>
            <a:ext cx="446558" cy="2220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r>
              <a:rPr lang="en-US" sz="3200" dirty="0">
                <a:solidFill>
                  <a:srgbClr val="FFFFFF"/>
                </a:solidFill>
                <a:latin typeface="Calibri" panose="020F0502020204030204" pitchFamily="34" charset="0"/>
                <a:ea typeface="ＭＳ Ｐゴシック" charset="0"/>
                <a:cs typeface="Calibri" panose="020F0502020204030204" pitchFamily="34" charset="0"/>
              </a:rPr>
              <a:t>H</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HH   </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Respiratory diseases, e.g., </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Malaria</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Dengue</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Encephalitis</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Hantavirus</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Rift Valley Fever</a:t>
            </a: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Cholera</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Cyclospor</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Cryptosporidiosis</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Campylobacter</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Leptospirosis</a:t>
            </a: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Malnutrition</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Diarrhea</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Toxic Red Tides</a:t>
            </a: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Forced Migration</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Overcrowding</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Infectious diseases</a:t>
            </a:r>
          </a:p>
          <a:p>
            <a:pPr eaLnBrk="0" fontAlgn="base" hangingPunct="0">
              <a:lnSpc>
                <a:spcPct val="80000"/>
              </a:lnSpc>
              <a:spcBef>
                <a:spcPct val="0"/>
              </a:spcBef>
              <a:spcAft>
                <a:spcPct val="0"/>
              </a:spcAft>
            </a:pPr>
            <a:r>
              <a:rPr lang="en-US" sz="1600" dirty="0">
                <a:solidFill>
                  <a:srgbClr val="FFFFFF"/>
                </a:solidFill>
                <a:latin typeface="Times" charset="0"/>
                <a:ea typeface="ＭＳ Ｐゴシック" charset="0"/>
                <a:cs typeface="ＭＳ Ｐゴシック" charset="0"/>
              </a:rPr>
              <a:t>Human Conflicts</a:t>
            </a: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eaLnBrk="0" fontAlgn="base" hangingPunct="0">
              <a:lnSpc>
                <a:spcPct val="80000"/>
              </a:lnSpc>
              <a:spcBef>
                <a:spcPct val="0"/>
              </a:spcBef>
              <a:spcAft>
                <a:spcPct val="0"/>
              </a:spcAft>
            </a:pPr>
            <a:endParaRPr lang="en-US" sz="1600" dirty="0">
              <a:solidFill>
                <a:srgbClr val="FFFFFF"/>
              </a:solidFill>
              <a:latin typeface="Times" charset="0"/>
              <a:ea typeface="ＭＳ Ｐゴシック" charset="0"/>
              <a:cs typeface="ＭＳ Ｐゴシック" charset="0"/>
            </a:endParaRPr>
          </a:p>
          <a:p>
            <a:pPr algn="ctr" eaLnBrk="0" fontAlgn="base" hangingPunct="0">
              <a:spcBef>
                <a:spcPct val="0"/>
              </a:spcBef>
              <a:spcAft>
                <a:spcPct val="0"/>
              </a:spcAft>
            </a:pPr>
            <a:endParaRPr lang="en-US" sz="1600" dirty="0">
              <a:solidFill>
                <a:srgbClr val="FFFFFF"/>
              </a:solidFill>
              <a:latin typeface="Times" charset="0"/>
              <a:ea typeface="ＭＳ Ｐゴシック" charset="0"/>
              <a:cs typeface="ＭＳ Ｐゴシック" charset="0"/>
            </a:endParaRPr>
          </a:p>
        </p:txBody>
      </p:sp>
      <p:sp>
        <p:nvSpPr>
          <p:cNvPr id="52239" name="Rectangle 16"/>
          <p:cNvSpPr>
            <a:spLocks noChangeArrowheads="1"/>
          </p:cNvSpPr>
          <p:nvPr/>
        </p:nvSpPr>
        <p:spPr bwMode="auto">
          <a:xfrm>
            <a:off x="1828801" y="6297614"/>
            <a:ext cx="3527425" cy="76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fontAlgn="base" hangingPunct="0">
              <a:lnSpc>
                <a:spcPct val="50000"/>
              </a:lnSpc>
              <a:spcBef>
                <a:spcPct val="50000"/>
              </a:spcBef>
              <a:spcAft>
                <a:spcPct val="0"/>
              </a:spcAft>
            </a:pPr>
            <a:r>
              <a:rPr lang="en-US" sz="2800" i="1" dirty="0">
                <a:solidFill>
                  <a:srgbClr val="FFFFFF"/>
                </a:solidFill>
                <a:latin typeface="Times" charset="0"/>
                <a:ea typeface="ＭＳ Ｐゴシック" charset="0"/>
                <a:cs typeface="ＭＳ Ｐゴシック" charset="0"/>
              </a:rPr>
              <a:t>Patz, 98</a:t>
            </a:r>
          </a:p>
          <a:p>
            <a:pPr eaLnBrk="0" fontAlgn="base" hangingPunct="0">
              <a:lnSpc>
                <a:spcPct val="50000"/>
              </a:lnSpc>
              <a:spcBef>
                <a:spcPct val="50000"/>
              </a:spcBef>
              <a:spcAft>
                <a:spcPct val="0"/>
              </a:spcAft>
            </a:pPr>
            <a:endParaRPr lang="en-US" sz="2800" i="1" dirty="0">
              <a:solidFill>
                <a:srgbClr val="FFFFFF"/>
              </a:solidFill>
              <a:latin typeface="Times" charset="0"/>
              <a:ea typeface="ＭＳ Ｐゴシック" charset="0"/>
              <a:cs typeface="ＭＳ Ｐゴシック" charset="0"/>
            </a:endParaRPr>
          </a:p>
        </p:txBody>
      </p:sp>
      <p:sp>
        <p:nvSpPr>
          <p:cNvPr id="52240" name="Rectangle 17"/>
          <p:cNvSpPr>
            <a:spLocks noChangeArrowheads="1"/>
          </p:cNvSpPr>
          <p:nvPr/>
        </p:nvSpPr>
        <p:spPr bwMode="auto">
          <a:xfrm>
            <a:off x="7506344" y="376298"/>
            <a:ext cx="26733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fontAlgn="base" hangingPunct="0">
              <a:spcBef>
                <a:spcPct val="0"/>
              </a:spcBef>
              <a:spcAft>
                <a:spcPct val="0"/>
              </a:spcAft>
            </a:pPr>
            <a:r>
              <a:rPr lang="en-US" sz="2800" b="1" dirty="0">
                <a:solidFill>
                  <a:srgbClr val="FFFF00"/>
                </a:solidFill>
                <a:latin typeface="Times" charset="0"/>
                <a:ea typeface="ＭＳ Ｐゴシック" charset="0"/>
                <a:cs typeface="ＭＳ Ｐゴシック" charset="0"/>
              </a:rPr>
              <a:t>  </a:t>
            </a:r>
            <a:endParaRPr lang="en-US" sz="3600" b="1" dirty="0">
              <a:latin typeface="+mj-lt"/>
              <a:ea typeface="ＭＳ Ｐゴシック" charset="0"/>
              <a:cs typeface="ＭＳ Ｐゴシック" charset="0"/>
            </a:endParaRPr>
          </a:p>
        </p:txBody>
      </p:sp>
      <p:sp>
        <p:nvSpPr>
          <p:cNvPr id="4" name="TextBox 3"/>
          <p:cNvSpPr txBox="1"/>
          <p:nvPr/>
        </p:nvSpPr>
        <p:spPr>
          <a:xfrm>
            <a:off x="7025331" y="2225781"/>
            <a:ext cx="4668920" cy="2492990"/>
          </a:xfrm>
          <a:prstGeom prst="rect">
            <a:avLst/>
          </a:prstGeom>
          <a:noFill/>
        </p:spPr>
        <p:txBody>
          <a:bodyPr wrap="square" rtlCol="0">
            <a:spAutoFit/>
          </a:bodyPr>
          <a:lstStyle/>
          <a:p>
            <a:pPr marL="457200" indent="-457200">
              <a:buFont typeface="Arial" panose="020B0604020202020204" pitchFamily="34" charset="0"/>
              <a:buChar char="•"/>
            </a:pPr>
            <a:r>
              <a:rPr lang="en-US" sz="3200" dirty="0"/>
              <a:t>Heat-related deaths</a:t>
            </a:r>
          </a:p>
          <a:p>
            <a:pPr marL="457200" indent="-457200">
              <a:buFont typeface="Arial" panose="020B0604020202020204" pitchFamily="34" charset="0"/>
              <a:buChar char="•"/>
            </a:pPr>
            <a:r>
              <a:rPr lang="en-US" sz="3200" dirty="0"/>
              <a:t>Asthma &amp; heart attacks</a:t>
            </a:r>
          </a:p>
          <a:p>
            <a:pPr marL="457200" indent="-457200">
              <a:buFont typeface="Arial" panose="020B0604020202020204" pitchFamily="34" charset="0"/>
              <a:buChar char="•"/>
            </a:pPr>
            <a:r>
              <a:rPr lang="en-US" sz="3200" dirty="0"/>
              <a:t>Cancers</a:t>
            </a:r>
          </a:p>
          <a:p>
            <a:pPr marL="457200" indent="-457200">
              <a:buFont typeface="Arial" panose="020B0604020202020204" pitchFamily="34" charset="0"/>
              <a:buChar char="•"/>
            </a:pPr>
            <a:r>
              <a:rPr lang="en-US" sz="3200" dirty="0"/>
              <a:t>Emotional illnesses</a:t>
            </a:r>
          </a:p>
          <a:p>
            <a:pPr marL="457200" indent="-457200">
              <a:buFont typeface="Arial" panose="020B0604020202020204" pitchFamily="34" charset="0"/>
              <a:buChar char="•"/>
            </a:pPr>
            <a:endParaRPr lang="en-US" sz="2800" dirty="0"/>
          </a:p>
        </p:txBody>
      </p:sp>
      <p:sp>
        <p:nvSpPr>
          <p:cNvPr id="5" name="TextBox 4"/>
          <p:cNvSpPr txBox="1"/>
          <p:nvPr/>
        </p:nvSpPr>
        <p:spPr>
          <a:xfrm>
            <a:off x="7025331" y="3876319"/>
            <a:ext cx="4501224" cy="1877437"/>
          </a:xfrm>
          <a:prstGeom prst="rect">
            <a:avLst/>
          </a:prstGeom>
          <a:noFill/>
        </p:spPr>
        <p:txBody>
          <a:bodyPr wrap="square" rtlCol="0">
            <a:spAutoFit/>
          </a:bodyPr>
          <a:lstStyle/>
          <a:p>
            <a:endParaRPr lang="en-US" sz="2800" b="1" dirty="0">
              <a:latin typeface="+mj-lt"/>
            </a:endParaRPr>
          </a:p>
          <a:p>
            <a:pPr marL="457200" indent="-457200">
              <a:buFont typeface="Arial" panose="020B0604020202020204" pitchFamily="34" charset="0"/>
              <a:buChar char="•"/>
            </a:pPr>
            <a:r>
              <a:rPr lang="en-US" sz="3200" dirty="0"/>
              <a:t>Infectious diseases:    Lyme, Zika, Malaria</a:t>
            </a:r>
          </a:p>
          <a:p>
            <a:endParaRPr lang="en-US" sz="2400" b="1" dirty="0">
              <a:solidFill>
                <a:srgbClr val="FF0000"/>
              </a:solidFill>
            </a:endParaRPr>
          </a:p>
        </p:txBody>
      </p:sp>
      <p:sp>
        <p:nvSpPr>
          <p:cNvPr id="7" name="TextBox 6"/>
          <p:cNvSpPr txBox="1"/>
          <p:nvPr/>
        </p:nvSpPr>
        <p:spPr>
          <a:xfrm>
            <a:off x="7025331" y="5375383"/>
            <a:ext cx="466892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t>Malnutrition &amp; famine</a:t>
            </a:r>
          </a:p>
          <a:p>
            <a:pPr marL="457200" indent="-457200">
              <a:buFont typeface="Arial" panose="020B0604020202020204" pitchFamily="34" charset="0"/>
              <a:buChar char="•"/>
            </a:pPr>
            <a:r>
              <a:rPr lang="en-US" sz="3200" dirty="0"/>
              <a:t>War &amp; climate refugees</a:t>
            </a:r>
          </a:p>
        </p:txBody>
      </p:sp>
      <p:sp>
        <p:nvSpPr>
          <p:cNvPr id="2" name="Right Arrow 1"/>
          <p:cNvSpPr/>
          <p:nvPr/>
        </p:nvSpPr>
        <p:spPr>
          <a:xfrm>
            <a:off x="5356226" y="3099886"/>
            <a:ext cx="1284604" cy="65822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2">
            <a:extLst>
              <a:ext uri="{FF2B5EF4-FFF2-40B4-BE49-F238E27FC236}">
                <a16:creationId xmlns:a16="http://schemas.microsoft.com/office/drawing/2014/main" id="{620CC4F5-8FC0-41C7-B977-FA6CC5488133}"/>
              </a:ext>
            </a:extLst>
          </p:cNvPr>
          <p:cNvSpPr>
            <a:spLocks noChangeArrowheads="1"/>
          </p:cNvSpPr>
          <p:nvPr/>
        </p:nvSpPr>
        <p:spPr bwMode="auto">
          <a:xfrm>
            <a:off x="7242677" y="313387"/>
            <a:ext cx="3758282" cy="1447648"/>
          </a:xfrm>
          <a:prstGeom prst="ellipse">
            <a:avLst/>
          </a:prstGeom>
          <a:solidFill>
            <a:srgbClr val="00B0F0"/>
          </a:solidFill>
          <a:ln w="12700">
            <a:solidFill>
              <a:schemeClr val="tx1"/>
            </a:solidFill>
            <a:round/>
            <a:headEnd/>
            <a:tailEnd/>
          </a:ln>
          <a:effectLst>
            <a:outerShdw blurRad="63500" dist="107763" dir="2700000" algn="ctr" rotWithShape="0">
              <a:schemeClr val="tx2">
                <a:alpha val="74998"/>
              </a:schemeClr>
            </a:outerShdw>
          </a:effectLst>
        </p:spPr>
        <p:txBody>
          <a:bodyPr wrap="none" anchor="ctr"/>
          <a:lstStyle/>
          <a:p>
            <a:pPr eaLnBrk="0" fontAlgn="base" hangingPunct="0">
              <a:spcBef>
                <a:spcPct val="0"/>
              </a:spcBef>
              <a:spcAft>
                <a:spcPct val="0"/>
              </a:spcAft>
              <a:defRPr/>
            </a:pPr>
            <a:r>
              <a:rPr lang="en-US" sz="3600" dirty="0">
                <a:solidFill>
                  <a:srgbClr val="FFFFFF"/>
                </a:solidFill>
                <a:latin typeface="Calibri Light" panose="020F0302020204030204" pitchFamily="34" charset="0"/>
                <a:ea typeface="ＭＳ Ｐゴシック" charset="0"/>
                <a:cs typeface="ＭＳ Ｐゴシック" charset="0"/>
              </a:rPr>
              <a:t>    </a:t>
            </a:r>
            <a:r>
              <a:rPr lang="en-US" sz="3600" b="1" dirty="0">
                <a:solidFill>
                  <a:srgbClr val="FFFFFF"/>
                </a:solidFill>
                <a:latin typeface="Calibri" panose="020F0502020204030204" pitchFamily="34" charset="0"/>
                <a:ea typeface="ＭＳ Ｐゴシック" charset="0"/>
                <a:cs typeface="Calibri" panose="020F0502020204030204" pitchFamily="34" charset="0"/>
              </a:rPr>
              <a:t>HEALTH </a:t>
            </a:r>
          </a:p>
          <a:p>
            <a:pPr eaLnBrk="0" fontAlgn="base" hangingPunct="0">
              <a:spcBef>
                <a:spcPct val="0"/>
              </a:spcBef>
              <a:spcAft>
                <a:spcPct val="0"/>
              </a:spcAft>
              <a:defRPr/>
            </a:pPr>
            <a:r>
              <a:rPr lang="en-US" sz="3600" b="1" dirty="0">
                <a:solidFill>
                  <a:srgbClr val="FFFFFF"/>
                </a:solidFill>
                <a:latin typeface="Calibri" panose="020F0502020204030204" pitchFamily="34" charset="0"/>
                <a:ea typeface="ＭＳ Ｐゴシック" charset="0"/>
                <a:cs typeface="Calibri" panose="020F0502020204030204" pitchFamily="34" charset="0"/>
              </a:rPr>
              <a:t>   IMPACTS</a:t>
            </a:r>
          </a:p>
        </p:txBody>
      </p:sp>
    </p:spTree>
    <p:extLst>
      <p:ext uri="{BB962C8B-B14F-4D97-AF65-F5344CB8AC3E}">
        <p14:creationId xmlns:p14="http://schemas.microsoft.com/office/powerpoint/2010/main" val="233149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4859"/>
          </a:xfrm>
          <a:solidFill>
            <a:srgbClr val="00B0F0"/>
          </a:solidFill>
        </p:spPr>
        <p:txBody>
          <a:bodyPr/>
          <a:lstStyle/>
          <a:p>
            <a:pPr algn="ctr"/>
            <a:r>
              <a:rPr lang="en-US" b="1" dirty="0">
                <a:latin typeface="+mn-lt"/>
              </a:rPr>
              <a:t>Healthcare’s Energy &amp; Climate Solutions</a:t>
            </a:r>
          </a:p>
        </p:txBody>
      </p:sp>
      <p:sp>
        <p:nvSpPr>
          <p:cNvPr id="3" name="Content Placeholder 2"/>
          <p:cNvSpPr>
            <a:spLocks noGrp="1"/>
          </p:cNvSpPr>
          <p:nvPr>
            <p:ph idx="1"/>
          </p:nvPr>
        </p:nvSpPr>
        <p:spPr>
          <a:xfrm>
            <a:off x="-234891" y="1690690"/>
            <a:ext cx="12192000" cy="5167310"/>
          </a:xfrm>
          <a:noFill/>
        </p:spPr>
        <p:txBody>
          <a:bodyPr>
            <a:normAutofit/>
          </a:bodyPr>
          <a:lstStyle/>
          <a:p>
            <a:pPr marL="1657350" lvl="2" indent="-742950">
              <a:buFont typeface="+mj-lt"/>
              <a:buAutoNum type="arabicPeriod"/>
            </a:pPr>
            <a:r>
              <a:rPr lang="en-US" sz="4400" dirty="0"/>
              <a:t>Why is the healthcare industry important?</a:t>
            </a:r>
          </a:p>
          <a:p>
            <a:pPr marL="1657350" lvl="2" indent="-742950">
              <a:buFont typeface="+mj-lt"/>
              <a:buAutoNum type="arabicPeriod"/>
            </a:pPr>
            <a:r>
              <a:rPr lang="en-US" sz="4400" dirty="0"/>
              <a:t>Are health professionals ready to help?</a:t>
            </a:r>
          </a:p>
          <a:p>
            <a:pPr marL="1657350" lvl="2" indent="-742950">
              <a:buFont typeface="+mj-lt"/>
              <a:buAutoNum type="arabicPeriod"/>
            </a:pPr>
            <a:r>
              <a:rPr lang="en-US" sz="4400" dirty="0"/>
              <a:t>Our Professional Societies</a:t>
            </a:r>
          </a:p>
          <a:p>
            <a:pPr marL="1657350" lvl="2" indent="-742950">
              <a:buFont typeface="+mj-lt"/>
              <a:buAutoNum type="arabicPeriod"/>
            </a:pPr>
            <a:r>
              <a:rPr lang="en-US" sz="4400" dirty="0"/>
              <a:t>Our hospitals to the rescue!</a:t>
            </a:r>
          </a:p>
          <a:p>
            <a:pPr marL="1657350" lvl="2" indent="-742950">
              <a:buFont typeface="+mj-lt"/>
              <a:buAutoNum type="arabicPeriod"/>
            </a:pPr>
            <a:r>
              <a:rPr lang="en-US" sz="4400" dirty="0"/>
              <a:t>Solutions for healthcare offices                           (and for the rest of us)</a:t>
            </a:r>
          </a:p>
          <a:p>
            <a:pPr marL="1657350" lvl="2" indent="-742950">
              <a:buFont typeface="+mj-lt"/>
              <a:buAutoNum type="arabicPeriod"/>
            </a:pPr>
            <a:r>
              <a:rPr lang="en-US" sz="4400" dirty="0"/>
              <a:t>Adding climate change to your life.</a:t>
            </a:r>
          </a:p>
          <a:p>
            <a:endParaRPr lang="en-US" sz="32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042" y="5713413"/>
            <a:ext cx="2161491" cy="1144587"/>
          </a:xfrm>
          <a:prstGeom prst="rect">
            <a:avLst/>
          </a:prstGeom>
        </p:spPr>
      </p:pic>
    </p:spTree>
    <p:extLst>
      <p:ext uri="{BB962C8B-B14F-4D97-AF65-F5344CB8AC3E}">
        <p14:creationId xmlns:p14="http://schemas.microsoft.com/office/powerpoint/2010/main" val="1363929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1026" name="Picture 2"/>
          <p:cNvPicPr>
            <a:picLocks noGrp="1" noChangeAspect="1" noChangeArrowheads="1"/>
          </p:cNvPicPr>
          <p:nvPr>
            <p:ph type="pic" idx="1"/>
          </p:nvPr>
        </p:nvPicPr>
        <p:blipFill>
          <a:blip r:embed="rId2" cstate="print"/>
          <a:srcRect t="19" b="19"/>
          <a:stretch>
            <a:fillRect/>
          </a:stretch>
        </p:blipFill>
        <p:spPr bwMode="auto">
          <a:xfrm>
            <a:off x="208722" y="46545"/>
            <a:ext cx="11241156" cy="7263686"/>
          </a:xfrm>
          <a:prstGeom prst="rect">
            <a:avLst/>
          </a:prstGeom>
          <a:noFill/>
          <a:ln w="9525">
            <a:noFill/>
            <a:miter lim="800000"/>
            <a:headEnd/>
            <a:tailEnd/>
          </a:ln>
        </p:spPr>
      </p:pic>
    </p:spTree>
    <p:extLst>
      <p:ext uri="{BB962C8B-B14F-4D97-AF65-F5344CB8AC3E}">
        <p14:creationId xmlns:p14="http://schemas.microsoft.com/office/powerpoint/2010/main" val="717855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73122"/>
          </a:xfrm>
          <a:solidFill>
            <a:srgbClr val="00B0F0"/>
          </a:solidFill>
        </p:spPr>
        <p:txBody>
          <a:bodyPr>
            <a:normAutofit/>
          </a:bodyPr>
          <a:lstStyle/>
          <a:p>
            <a:pPr marL="1828800" lvl="2" indent="-914400"/>
            <a:r>
              <a:rPr lang="en-US" sz="4400" b="1" dirty="0">
                <a:latin typeface="+mn-lt"/>
              </a:rPr>
              <a:t>Healthcare Professionals are Role Models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903" y="1060058"/>
            <a:ext cx="8108544" cy="5575633"/>
          </a:xfrm>
        </p:spPr>
      </p:pic>
      <p:sp>
        <p:nvSpPr>
          <p:cNvPr id="5" name="TextBox 4"/>
          <p:cNvSpPr txBox="1"/>
          <p:nvPr/>
        </p:nvSpPr>
        <p:spPr>
          <a:xfrm>
            <a:off x="9529894" y="2894202"/>
            <a:ext cx="2416029" cy="830997"/>
          </a:xfrm>
          <a:prstGeom prst="rect">
            <a:avLst/>
          </a:prstGeom>
          <a:solidFill>
            <a:srgbClr val="00B0F0"/>
          </a:solidFill>
        </p:spPr>
        <p:txBody>
          <a:bodyPr wrap="square" rtlCol="0">
            <a:spAutoFit/>
          </a:bodyPr>
          <a:lstStyle/>
          <a:p>
            <a:r>
              <a:rPr lang="en-US" sz="2400" dirty="0"/>
              <a:t>Gallup survey</a:t>
            </a:r>
          </a:p>
          <a:p>
            <a:r>
              <a:rPr lang="en-US" sz="2400" dirty="0"/>
              <a:t>December 2017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431" y="5830859"/>
            <a:ext cx="2161491" cy="1144587"/>
          </a:xfrm>
          <a:prstGeom prst="rect">
            <a:avLst/>
          </a:prstGeom>
        </p:spPr>
      </p:pic>
      <p:sp>
        <p:nvSpPr>
          <p:cNvPr id="7" name="Right Arrow 6"/>
          <p:cNvSpPr/>
          <p:nvPr/>
        </p:nvSpPr>
        <p:spPr>
          <a:xfrm>
            <a:off x="1426128" y="1849771"/>
            <a:ext cx="352338" cy="188754"/>
          </a:xfrm>
          <a:prstGeom prst="rightArrow">
            <a:avLst>
              <a:gd name="adj1" fmla="val 74243"/>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26128" y="2656264"/>
            <a:ext cx="352338" cy="23793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426129" y="2981137"/>
            <a:ext cx="352338" cy="24862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272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2185</TotalTime>
  <Words>1843</Words>
  <Application>Microsoft Office PowerPoint</Application>
  <PresentationFormat>Widescreen</PresentationFormat>
  <Paragraphs>284</Paragraphs>
  <Slides>32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Times</vt:lpstr>
      <vt:lpstr>Wingdings</vt:lpstr>
      <vt:lpstr>Office Theme</vt:lpstr>
      <vt:lpstr>PowerPoint Presentation</vt:lpstr>
      <vt:lpstr>PowerPoint Presentation</vt:lpstr>
      <vt:lpstr>Hurricane Irma, Jacksonville, FL  Sept. 2017</vt:lpstr>
      <vt:lpstr>Hurricane Irma, Jacksonville, FL  Sept. 2017</vt:lpstr>
      <vt:lpstr>Hurricane Irma, Jacksonville, FL  Sept. 2017</vt:lpstr>
      <vt:lpstr>PowerPoint Presentation</vt:lpstr>
      <vt:lpstr>Healthcare’s Energy &amp; Climate Solutions</vt:lpstr>
      <vt:lpstr>PowerPoint Presentation</vt:lpstr>
      <vt:lpstr>Healthcare Professionals are Role Models</vt:lpstr>
      <vt:lpstr>          Are health professionals ready to help?</vt:lpstr>
      <vt:lpstr>   Survey:  Do Health Professionals Believe They Should Lead?</vt:lpstr>
      <vt:lpstr>         Are Health Professionals Prepared to Lead?</vt:lpstr>
      <vt:lpstr>   Survey:  Resources Requested by Health Professionals</vt:lpstr>
      <vt:lpstr>    Survey:  Do Health Professionals Want Training?</vt:lpstr>
      <vt:lpstr>     Health Professional Societies with Climate Policies                                      (partial list, 2020)</vt:lpstr>
      <vt:lpstr> Example: The Medical Society Consortium on Climate &amp; Health</vt:lpstr>
      <vt:lpstr>Example:  American Medical Association Policies </vt:lpstr>
      <vt:lpstr>AMA:  Fossil Fuels Divestment</vt:lpstr>
      <vt:lpstr>AMA: Climate Change Education</vt:lpstr>
      <vt:lpstr>                 “Our Hospitals to the Rescue!”</vt:lpstr>
      <vt:lpstr> Example:  Health Care Without Harm  https://noharm.org  </vt:lpstr>
      <vt:lpstr>  Healthcare Offices’ Energy &amp; Environmental Impacts</vt:lpstr>
      <vt:lpstr>Solutions for Healthcare Offices:  Resources</vt:lpstr>
      <vt:lpstr>Example:  My Green Doctor</vt:lpstr>
      <vt:lpstr> My Green Doctor </vt:lpstr>
      <vt:lpstr> My Green Doctor’s Topics </vt:lpstr>
      <vt:lpstr>         Example:  Escambia County Health Dept.</vt:lpstr>
      <vt:lpstr>           Adding Climate Change to Your Life</vt:lpstr>
      <vt:lpstr>         Healthcare’s Energy &amp; Climate Solutions</vt:lpstr>
      <vt:lpstr>PowerPoint Presentation</vt:lpstr>
      <vt:lpstr>Healthcare’s Energy &amp; Climate Solutions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Sharp</dc:creator>
  <cp:lastModifiedBy>tsack</cp:lastModifiedBy>
  <cp:revision>90</cp:revision>
  <cp:lastPrinted>2020-01-20T20:37:21Z</cp:lastPrinted>
  <dcterms:created xsi:type="dcterms:W3CDTF">2020-01-17T20:54:34Z</dcterms:created>
  <dcterms:modified xsi:type="dcterms:W3CDTF">2020-03-03T04:32:41Z</dcterms:modified>
</cp:coreProperties>
</file>